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312" r:id="rId4"/>
    <p:sldId id="313" r:id="rId5"/>
    <p:sldId id="314" r:id="rId6"/>
    <p:sldId id="318" r:id="rId7"/>
    <p:sldId id="337" r:id="rId8"/>
    <p:sldId id="319" r:id="rId9"/>
    <p:sldId id="309" r:id="rId10"/>
    <p:sldId id="320" r:id="rId11"/>
    <p:sldId id="336" r:id="rId12"/>
    <p:sldId id="364" r:id="rId13"/>
    <p:sldId id="362" r:id="rId14"/>
    <p:sldId id="363" r:id="rId15"/>
    <p:sldId id="338" r:id="rId16"/>
    <p:sldId id="340" r:id="rId17"/>
    <p:sldId id="339" r:id="rId18"/>
    <p:sldId id="341" r:id="rId19"/>
    <p:sldId id="342" r:id="rId20"/>
    <p:sldId id="358" r:id="rId21"/>
    <p:sldId id="353" r:id="rId22"/>
    <p:sldId id="354" r:id="rId23"/>
    <p:sldId id="355" r:id="rId24"/>
    <p:sldId id="356" r:id="rId25"/>
    <p:sldId id="357" r:id="rId26"/>
    <p:sldId id="345" r:id="rId27"/>
    <p:sldId id="374" r:id="rId28"/>
    <p:sldId id="344" r:id="rId29"/>
    <p:sldId id="365" r:id="rId30"/>
    <p:sldId id="366" r:id="rId31"/>
    <p:sldId id="367" r:id="rId32"/>
    <p:sldId id="368" r:id="rId33"/>
    <p:sldId id="361" r:id="rId34"/>
    <p:sldId id="369" r:id="rId35"/>
    <p:sldId id="350" r:id="rId36"/>
    <p:sldId id="370" r:id="rId37"/>
    <p:sldId id="371" r:id="rId38"/>
    <p:sldId id="360" r:id="rId39"/>
    <p:sldId id="351" r:id="rId40"/>
    <p:sldId id="375" r:id="rId41"/>
    <p:sldId id="376" r:id="rId42"/>
    <p:sldId id="372" r:id="rId43"/>
  </p:sldIdLst>
  <p:sldSz cx="18288000" cy="10287000"/>
  <p:notesSz cx="6858000" cy="9144000"/>
  <p:embeddedFontLst>
    <p:embeddedFont>
      <p:font typeface="Pretendard Bold" panose="02000803000000020004" pitchFamily="2" charset="-127"/>
      <p:bold r:id="rId46"/>
    </p:embeddedFont>
    <p:embeddedFont>
      <p:font typeface="Pretendard ExtraBold" panose="02000903000000020004" pitchFamily="2" charset="-127"/>
      <p:bold r:id="rId47"/>
    </p:embeddedFont>
    <p:embeddedFont>
      <p:font typeface="Pretendard Regular" panose="02000503000000020004" pitchFamily="2" charset="-127"/>
      <p:regular r:id="rId48"/>
    </p:embeddedFont>
    <p:embeddedFont>
      <p:font typeface="맑은 고딕" panose="020B0503020000020004" pitchFamily="34" charset="-127"/>
      <p:regular r:id="rId49"/>
      <p:bold r:id="rId50"/>
    </p:embeddedFont>
    <p:embeddedFont>
      <p:font typeface="Cambria Math" panose="02040503050406030204" pitchFamily="18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2F0"/>
    <a:srgbClr val="FF57BD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8" autoAdjust="0"/>
    <p:restoredTop sz="94243" autoAdjust="0"/>
  </p:normalViewPr>
  <p:slideViewPr>
    <p:cSldViewPr>
      <p:cViewPr>
        <p:scale>
          <a:sx n="74" d="100"/>
          <a:sy n="74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A92C0E8-4C8C-9187-705D-D2B184A60E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45671A-957F-B2ED-142F-5CD5567702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9BF49-5610-1346-AC19-E0FB73D2B197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3400A3-A0AB-D473-DD1E-13872D0D06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63F818-934B-0716-233F-A51793968B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58A54-123C-0F44-BA02-EE896F70A5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172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90EF7-622E-DB48-A01C-0ED0AB59C911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FC6BE-05EA-F34A-974E-C9A853BE9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19151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EF6-901A-F44D-83EF-A7CBF389FC0F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6E19B-3675-5840-9A94-77C644B65366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20E4-9D34-564F-9251-D0EC0E24D160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1792-E63E-2B41-9D32-A7C702F596B5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42C0-94BC-DD41-AC4F-AE26169F0136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F514-AAC8-4740-B721-5FC8424CE2AA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CEB79-C6B7-8C49-B1BB-F2C6DD202BDB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82AC-639F-2247-B138-A03D72B8CA7E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D843-AFB6-8D47-910E-DA8B6E65217F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8276-C66F-AE46-A7B0-9A52E1F5B3F8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35ED-AEA4-DF4D-99BA-A60D12E6FE96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9A3BD-CE4C-E84C-BD54-DCD8EAECCF26}" type="datetime1">
              <a:rPr lang="ko-KR" altLang="en-US" smtClean="0"/>
              <a:t>2024. 12. 16.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13990" y="3422650"/>
            <a:ext cx="13779500" cy="344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089"/>
              </a:lnSpc>
            </a:pPr>
            <a:r>
              <a:rPr lang="ko-KR" altLang="en-US" sz="80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/>
              </a:rPr>
              <a:t>환자의 정보와 진단에 맞는  </a:t>
            </a:r>
            <a:br>
              <a:rPr lang="en-US" altLang="ko-KR" sz="80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/>
              </a:rPr>
            </a:br>
            <a:r>
              <a:rPr lang="ko-KR" altLang="en-US" sz="8000" b="1" dirty="0">
                <a:solidFill>
                  <a:srgbClr val="3452F0"/>
                </a:solidFill>
                <a:latin typeface="Pretendard ExtraBold"/>
              </a:rPr>
              <a:t>처방 약물 </a:t>
            </a:r>
            <a:r>
              <a:rPr lang="ko-KR" altLang="en-US" sz="8000" b="1" i="0" u="none" strike="noStrike" dirty="0">
                <a:solidFill>
                  <a:srgbClr val="3452F0"/>
                </a:solidFill>
                <a:latin typeface="Pretendard ExtraBold"/>
              </a:rPr>
              <a:t>예측 </a:t>
            </a:r>
            <a:endParaRPr lang="en-US" sz="8000" b="1" i="0" u="none" strike="noStrike" dirty="0">
              <a:solidFill>
                <a:srgbClr val="3452F0"/>
              </a:solidFill>
              <a:latin typeface="Pretendard Extra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49400" y="8636000"/>
            <a:ext cx="2870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dirty="0">
                <a:solidFill>
                  <a:srgbClr val="787878"/>
                </a:solidFill>
                <a:latin typeface="Pretendard Regular"/>
              </a:rPr>
              <a:t>Data Science</a:t>
            </a:r>
            <a:endParaRPr lang="en-US" sz="26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801600" y="8229600"/>
            <a:ext cx="3594100" cy="3470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en-US" altLang="ko-KR" sz="2800" b="0" i="0" u="none" strike="noStrike" dirty="0">
                <a:solidFill>
                  <a:srgbClr val="595959"/>
                </a:solidFill>
                <a:ea typeface="Pretendard Bold"/>
              </a:rPr>
              <a:t>3</a:t>
            </a:r>
            <a:r>
              <a:rPr lang="ko-KR" altLang="en-US" sz="2800" b="0" i="0" u="none" strike="noStrike" dirty="0">
                <a:solidFill>
                  <a:srgbClr val="595959"/>
                </a:solidFill>
                <a:ea typeface="Pretendard Bold"/>
              </a:rPr>
              <a:t>조  </a:t>
            </a:r>
            <a:r>
              <a:rPr lang="en-US" altLang="ko-KR" sz="2800" b="0" i="0" u="none" strike="noStrike" dirty="0">
                <a:solidFill>
                  <a:srgbClr val="595959"/>
                </a:solidFill>
                <a:ea typeface="Pretendard Bold"/>
              </a:rPr>
              <a:t>-</a:t>
            </a:r>
            <a:r>
              <a:rPr lang="ko-KR" altLang="en-US" sz="2800" b="0" i="0" u="none" strike="noStrike" dirty="0">
                <a:solidFill>
                  <a:srgbClr val="595959"/>
                </a:solidFill>
                <a:ea typeface="Pretendard Bold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Bold"/>
              </a:rPr>
              <a:t>김유나</a:t>
            </a:r>
            <a:r>
              <a:rPr lang="en-US" altLang="ko-KR" sz="2800" b="0" i="0" u="none" strike="noStrike" dirty="0">
                <a:solidFill>
                  <a:srgbClr val="595959"/>
                </a:solidFill>
                <a:ea typeface="Pretendard Bold"/>
              </a:rPr>
              <a:t>, </a:t>
            </a:r>
            <a:r>
              <a:rPr lang="ko-KR" altLang="en-US" sz="2800" b="0" i="0" u="none" strike="noStrike" dirty="0" err="1">
                <a:solidFill>
                  <a:srgbClr val="595959"/>
                </a:solidFill>
                <a:ea typeface="Pretendard Bold"/>
              </a:rPr>
              <a:t>김현서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Bold"/>
              </a:rPr>
              <a:t> 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16395700" y="8204200"/>
            <a:ext cx="8636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43332-602F-62B5-29CA-950ED774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63748F-B802-A95E-7B1A-65B8BD7D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9436AF0-BDE6-914B-52FF-DDC6FACCF0CD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데이터셋 샘플링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E3C26C3-AED3-D308-F693-BEC8DF683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6F2814-E7E2-77FA-E5F6-B469FC0C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B965F69-7803-8E20-0A87-4265AA5C5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93EE1A-FC3A-052E-766B-D9DB03B4FD2E}"/>
              </a:ext>
            </a:extLst>
          </p:cNvPr>
          <p:cNvSpPr txBox="1"/>
          <p:nvPr/>
        </p:nvSpPr>
        <p:spPr>
          <a:xfrm>
            <a:off x="2998748" y="4341048"/>
            <a:ext cx="35640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Data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Row : 49125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Column : 11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35F5ED-3500-72C1-A5A1-39DD6B182E92}"/>
              </a:ext>
            </a:extLst>
          </p:cNvPr>
          <p:cNvSpPr txBox="1"/>
          <p:nvPr/>
        </p:nvSpPr>
        <p:spPr>
          <a:xfrm>
            <a:off x="11404600" y="3081397"/>
            <a:ext cx="3606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Train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Row : 39301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Column : 11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E7CB7F-D62A-C5D9-6E1F-6CF2A8401242}"/>
              </a:ext>
            </a:extLst>
          </p:cNvPr>
          <p:cNvSpPr txBox="1"/>
          <p:nvPr/>
        </p:nvSpPr>
        <p:spPr>
          <a:xfrm>
            <a:off x="11404600" y="6033743"/>
            <a:ext cx="3606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Test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Row : 9825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Column : 11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1811ED7-E0F1-329E-2073-C91F56171CA7}"/>
              </a:ext>
            </a:extLst>
          </p:cNvPr>
          <p:cNvSpPr/>
          <p:nvPr/>
        </p:nvSpPr>
        <p:spPr>
          <a:xfrm>
            <a:off x="1642946" y="2509334"/>
            <a:ext cx="6477000" cy="6477000"/>
          </a:xfrm>
          <a:prstGeom prst="roundRect">
            <a:avLst/>
          </a:prstGeom>
          <a:noFill/>
          <a:ln w="508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6CB644D-97D2-38AB-9F6D-030B03B7679F}"/>
              </a:ext>
            </a:extLst>
          </p:cNvPr>
          <p:cNvSpPr/>
          <p:nvPr/>
        </p:nvSpPr>
        <p:spPr>
          <a:xfrm>
            <a:off x="10134600" y="2451722"/>
            <a:ext cx="6477000" cy="6477000"/>
          </a:xfrm>
          <a:prstGeom prst="roundRect">
            <a:avLst/>
          </a:prstGeom>
          <a:noFill/>
          <a:ln w="508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갈매기형 수장[C] 20">
            <a:extLst>
              <a:ext uri="{FF2B5EF4-FFF2-40B4-BE49-F238E27FC236}">
                <a16:creationId xmlns:a16="http://schemas.microsoft.com/office/drawing/2014/main" id="{9DC60626-34A4-785B-AFAD-37169AD9E5E1}"/>
              </a:ext>
            </a:extLst>
          </p:cNvPr>
          <p:cNvSpPr/>
          <p:nvPr/>
        </p:nvSpPr>
        <p:spPr>
          <a:xfrm>
            <a:off x="8801100" y="4610100"/>
            <a:ext cx="685800" cy="15240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E26ABD1-D4F5-9AED-1B1B-096E8378574A}"/>
              </a:ext>
            </a:extLst>
          </p:cNvPr>
          <p:cNvCxnSpPr/>
          <p:nvPr/>
        </p:nvCxnSpPr>
        <p:spPr>
          <a:xfrm>
            <a:off x="10591800" y="5690222"/>
            <a:ext cx="5562600" cy="0"/>
          </a:xfrm>
          <a:prstGeom prst="line">
            <a:avLst/>
          </a:prstGeom>
          <a:ln w="38100">
            <a:solidFill>
              <a:srgbClr val="3452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09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BC978-6052-2678-FCB9-6B2ACBB48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A67803-15A4-D542-EA0C-65E60E57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FF5810F7-6354-7C47-637A-E4724A309DCF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모델 훈련 및 정확도 측정 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7AE982F-BE5B-1955-2738-FD82CBE4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8D99A0-F5A9-BCFE-E268-AD7DEEE6D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4D43791-BF52-F9D2-1A2C-58C98189EE67}"/>
              </a:ext>
            </a:extLst>
          </p:cNvPr>
          <p:cNvSpPr txBox="1"/>
          <p:nvPr/>
        </p:nvSpPr>
        <p:spPr>
          <a:xfrm>
            <a:off x="1016000" y="2844800"/>
            <a:ext cx="165608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en-US" sz="2800" b="0" i="0" u="none" strike="noStrike" dirty="0">
              <a:solidFill>
                <a:srgbClr val="3452F0"/>
              </a:solidFill>
              <a:latin typeface="Pretendard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76F3AD3B-AF1A-929E-8261-415CF3A7C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7B99912-E6C0-2E1B-A827-A45EE98B3A6B}"/>
              </a:ext>
            </a:extLst>
          </p:cNvPr>
          <p:cNvGrpSpPr/>
          <p:nvPr/>
        </p:nvGrpSpPr>
        <p:grpSpPr>
          <a:xfrm>
            <a:off x="863600" y="3089820"/>
            <a:ext cx="16560800" cy="5657945"/>
            <a:chOff x="1004849" y="3156722"/>
            <a:chExt cx="16560800" cy="59122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70E4D9-8CD9-60E8-CA3F-DA7E9CBCCAC1}"/>
                </a:ext>
              </a:extLst>
            </p:cNvPr>
            <p:cNvSpPr txBox="1"/>
            <p:nvPr/>
          </p:nvSpPr>
          <p:spPr>
            <a:xfrm>
              <a:off x="1004849" y="3156722"/>
              <a:ext cx="16560800" cy="215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환자의 개인정보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진단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처치 등의 총 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8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개의 독립변수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(X) 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로 </a:t>
              </a:r>
              <a:endPara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종속변수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(Y)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인 환자 진단에 알맞는 처방 약물 예측 </a:t>
              </a:r>
              <a:endPara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algn="ctr"/>
              <a:endPara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457200" indent="-457200" algn="ctr">
                <a:buFont typeface="Wingdings" pitchFamily="2" charset="2"/>
                <a:buChar char="è"/>
              </a:pP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데이터셋이 </a:t>
              </a:r>
              <a:r>
                <a:rPr lang="ko-KR" altLang="en-US" sz="3200" b="1" dirty="0">
                  <a:solidFill>
                    <a:srgbClr val="3452F0"/>
                  </a:solidFill>
                  <a:latin typeface="+mn-ea"/>
                </a:rPr>
                <a:t>분류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형식이므로 아래와 같은 모델 적용</a:t>
              </a:r>
              <a:endPara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566470-E9C1-006F-623B-309C896D4B8B}"/>
                </a:ext>
              </a:extLst>
            </p:cNvPr>
            <p:cNvSpPr txBox="1"/>
            <p:nvPr/>
          </p:nvSpPr>
          <p:spPr>
            <a:xfrm>
              <a:off x="3488264" y="5885008"/>
              <a:ext cx="11898770" cy="3183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latin typeface="+mn-ea"/>
                </a:rPr>
                <a:t>다중 클래스 로지스틱 회귀 </a:t>
              </a:r>
              <a:r>
                <a:rPr lang="en-US" altLang="ko-KR" sz="3200" dirty="0">
                  <a:latin typeface="+mn-ea"/>
                </a:rPr>
                <a:t>(</a:t>
              </a:r>
              <a:r>
                <a:rPr lang="en" altLang="ko-KR" sz="3200" dirty="0">
                  <a:latin typeface="+mn-ea"/>
                </a:rPr>
                <a:t>Multinomial Logistic Regression</a:t>
              </a:r>
              <a:r>
                <a:rPr lang="en-US" altLang="ko-KR" sz="3200" dirty="0">
                  <a:latin typeface="+mn-ea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latin typeface="+mn-ea"/>
                </a:rPr>
                <a:t>다중 클래스 로지스틱 회귀 </a:t>
              </a:r>
              <a:r>
                <a:rPr lang="en-US" altLang="ko-KR" sz="3200" dirty="0">
                  <a:latin typeface="+mn-ea"/>
                </a:rPr>
                <a:t>(LASSO</a:t>
              </a:r>
              <a:r>
                <a:rPr lang="ko-KR" altLang="en-US" sz="3200" dirty="0">
                  <a:latin typeface="+mn-ea"/>
                </a:rPr>
                <a:t> 적용</a:t>
              </a:r>
              <a:r>
                <a:rPr lang="en-US" altLang="ko-KR" sz="3200" dirty="0">
                  <a:latin typeface="+mn-ea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latin typeface="+mn-ea"/>
                </a:rPr>
                <a:t>선형 판별 분석 </a:t>
              </a:r>
              <a:r>
                <a:rPr lang="en-US" altLang="ko-KR" sz="3200" dirty="0">
                  <a:latin typeface="+mn-ea"/>
                </a:rPr>
                <a:t>(</a:t>
              </a:r>
              <a:r>
                <a:rPr lang="en" altLang="ko-KR" sz="3200" dirty="0">
                  <a:latin typeface="+mn-ea"/>
                </a:rPr>
                <a:t>LDA)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latin typeface="+mn-ea"/>
                </a:rPr>
                <a:t>랜덤 포레스트 </a:t>
              </a:r>
              <a:r>
                <a:rPr lang="en-US" altLang="ko-KR" sz="3200" dirty="0">
                  <a:latin typeface="+mn-ea"/>
                </a:rPr>
                <a:t>(</a:t>
              </a:r>
              <a:r>
                <a:rPr lang="en" altLang="ko-KR" sz="3200" dirty="0">
                  <a:latin typeface="+mn-ea"/>
                </a:rPr>
                <a:t>Random Forest)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latin typeface="+mn-ea"/>
                </a:rPr>
                <a:t>서포트 벡터 머신 </a:t>
              </a:r>
              <a:r>
                <a:rPr lang="en-US" altLang="ko-KR" sz="3200" dirty="0">
                  <a:latin typeface="+mn-ea"/>
                </a:rPr>
                <a:t>(</a:t>
              </a:r>
              <a:r>
                <a:rPr lang="en" altLang="ko-KR" sz="3200" dirty="0">
                  <a:latin typeface="+mn-ea"/>
                </a:rPr>
                <a:t>SVM)</a:t>
              </a:r>
            </a:p>
            <a:p>
              <a:endParaRPr kumimoji="1" lang="ko-KR" altLang="en-US" sz="3200" dirty="0">
                <a:latin typeface="+mn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4A8839-3C9F-934B-43FC-6DD90854D874}"/>
              </a:ext>
            </a:extLst>
          </p:cNvPr>
          <p:cNvSpPr/>
          <p:nvPr/>
        </p:nvSpPr>
        <p:spPr>
          <a:xfrm>
            <a:off x="3042214" y="5626100"/>
            <a:ext cx="12203571" cy="2676369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496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A7A5D-A9E8-1F97-7F33-B8C3FD31F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6DB3D1-64D0-B250-18CF-22EF99A0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DCEA51F-0EDF-112A-A57F-48DCDC36BAE6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다중 클래스 로지스틱 회귀 </a:t>
            </a: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2DA886F-61DD-D605-E3CB-025DA506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3ED90C-227F-5125-7640-F64A1577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A3497E6-E195-A6EB-3D66-B6C546720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C13220-2507-D68E-8F59-F8AFC3396DDC}"/>
              </a:ext>
            </a:extLst>
          </p:cNvPr>
          <p:cNvSpPr txBox="1"/>
          <p:nvPr/>
        </p:nvSpPr>
        <p:spPr>
          <a:xfrm>
            <a:off x="1028700" y="2154615"/>
            <a:ext cx="16243300" cy="1474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3200" dirty="0">
                <a:latin typeface="+mn-ea"/>
              </a:rPr>
              <a:t>데이터셋 특성이 분류 문제이므로</a:t>
            </a:r>
            <a:r>
              <a:rPr kumimoji="1" lang="en-US" altLang="ko-KR" sz="3200" dirty="0">
                <a:latin typeface="+mn-ea"/>
              </a:rPr>
              <a:t>,</a:t>
            </a:r>
            <a:r>
              <a:rPr kumimoji="1" lang="ko-KR" altLang="en-US" sz="3200" dirty="0">
                <a:latin typeface="+mn-ea"/>
              </a:rPr>
              <a:t> 기본적인 베이스라인인 모델로 로지스틱 회귀 적용</a:t>
            </a:r>
            <a:r>
              <a:rPr kumimoji="1" lang="en-US" altLang="ko-KR" sz="32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3200" b="1" dirty="0">
                <a:latin typeface="+mn-ea"/>
              </a:rPr>
              <a:t>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종속변수 </a:t>
            </a:r>
            <a:r>
              <a:rPr kumimoji="1" lang="en-US" altLang="ko-KR" sz="3200" b="1" dirty="0">
                <a:solidFill>
                  <a:srgbClr val="3452F0"/>
                </a:solidFill>
                <a:latin typeface="+mn-ea"/>
              </a:rPr>
              <a:t>Y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의 범주가 매우 다양하고 넓어</a:t>
            </a:r>
            <a:r>
              <a:rPr kumimoji="1" lang="en-US" altLang="ko-KR" sz="3200" dirty="0">
                <a:latin typeface="+mn-ea"/>
              </a:rPr>
              <a:t>,</a:t>
            </a:r>
            <a:r>
              <a:rPr kumimoji="1" lang="ko-KR" altLang="en-US" sz="3200" dirty="0">
                <a:latin typeface="+mn-ea"/>
              </a:rPr>
              <a:t> 다중 클래스 로지스틱 회귀로 학습 진행</a:t>
            </a:r>
            <a:endParaRPr kumimoji="1" lang="en-US" altLang="ko-KR" sz="32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03E704-39EE-2C8B-BC42-CBF645773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994" y="7600807"/>
            <a:ext cx="13977312" cy="110347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D4ED15-46E9-BD46-C144-0C4EFB8A94DF}"/>
              </a:ext>
            </a:extLst>
          </p:cNvPr>
          <p:cNvSpPr/>
          <p:nvPr/>
        </p:nvSpPr>
        <p:spPr>
          <a:xfrm>
            <a:off x="10210800" y="8109777"/>
            <a:ext cx="2514600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A6440E-8127-4D85-4B7D-0CE67CE64FFF}"/>
              </a:ext>
            </a:extLst>
          </p:cNvPr>
          <p:cNvSpPr/>
          <p:nvPr/>
        </p:nvSpPr>
        <p:spPr>
          <a:xfrm>
            <a:off x="2069797" y="3775232"/>
            <a:ext cx="13977312" cy="5127464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2B138E-0B37-0F00-24FA-C77C62C3F5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" b="33553"/>
          <a:stretch/>
        </p:blipFill>
        <p:spPr>
          <a:xfrm>
            <a:off x="2362200" y="3858897"/>
            <a:ext cx="13456309" cy="35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9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30B5-990D-9507-8661-E47ADD64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FE638C-E89C-DB2B-A1BD-50BB7EF9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F016DCD-ADC4-B370-9C19-9E350AFD9C08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Lasso 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F83B929-93CF-C2EA-5039-4B6158DC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144AC47-FD83-C4D5-320B-66594D0D1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15E6E22-3B45-2BC1-04ED-4FB94F898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pic>
        <p:nvPicPr>
          <p:cNvPr id="7" name="그림 6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04ECB549-9BE1-4C85-E987-9287B73FB8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305" y="3745168"/>
            <a:ext cx="11429398" cy="3156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330C1C-03EF-429F-1607-E9C0A9FB06AB}"/>
              </a:ext>
            </a:extLst>
          </p:cNvPr>
          <p:cNvSpPr txBox="1"/>
          <p:nvPr/>
        </p:nvSpPr>
        <p:spPr>
          <a:xfrm>
            <a:off x="1028700" y="2154615"/>
            <a:ext cx="16243300" cy="1474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3200" dirty="0">
                <a:latin typeface="+mn-ea"/>
              </a:rPr>
              <a:t>앞선 다중 로지스틱 회귀에서 정확도가 매우 낮게 나타났기에</a:t>
            </a:r>
            <a:r>
              <a:rPr kumimoji="1" lang="en-US" altLang="ko-KR" sz="3200" dirty="0">
                <a:latin typeface="+mn-ea"/>
              </a:rPr>
              <a:t>,</a:t>
            </a:r>
            <a:r>
              <a:rPr kumimoji="1" lang="ko-KR" altLang="en-US" sz="3200" dirty="0">
                <a:latin typeface="+mn-ea"/>
              </a:rPr>
              <a:t> 모델 성능을 개선하고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불필요한 변수를 제거하여 중요한 변수의 가중치를 높이기 위해</a:t>
            </a:r>
            <a:r>
              <a:rPr kumimoji="1" lang="ko-KR" altLang="en-US" sz="3200" dirty="0">
                <a:latin typeface="+mn-ea"/>
              </a:rPr>
              <a:t>서 </a:t>
            </a:r>
            <a:r>
              <a:rPr kumimoji="1" lang="en-US" altLang="ko-KR" sz="3200" dirty="0">
                <a:latin typeface="+mn-ea"/>
              </a:rPr>
              <a:t>LASSO </a:t>
            </a:r>
            <a:r>
              <a:rPr kumimoji="1" lang="ko-KR" altLang="en-US" sz="3200" dirty="0">
                <a:latin typeface="+mn-ea"/>
              </a:rPr>
              <a:t>적용</a:t>
            </a:r>
            <a:r>
              <a:rPr kumimoji="1" lang="en-US" altLang="ko-KR" sz="3200" dirty="0">
                <a:latin typeface="+mn-ea"/>
              </a:rPr>
              <a:t>.</a:t>
            </a:r>
            <a:endParaRPr kumimoji="1" lang="ko-KR" altLang="en-US" sz="3200" dirty="0">
              <a:latin typeface="+mn-ea"/>
            </a:endParaRPr>
          </a:p>
        </p:txBody>
      </p:sp>
      <p:pic>
        <p:nvPicPr>
          <p:cNvPr id="12" name="그림 1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8B6BB251-25D9-A405-7715-B413E604F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367367"/>
            <a:ext cx="9468054" cy="17752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1D34BA5-437C-1A24-316C-1C3324DCA035}"/>
              </a:ext>
            </a:extLst>
          </p:cNvPr>
          <p:cNvSpPr/>
          <p:nvPr/>
        </p:nvSpPr>
        <p:spPr>
          <a:xfrm>
            <a:off x="4651477" y="7296349"/>
            <a:ext cx="8458200" cy="184627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099B07-EC97-C94D-CE05-670BDD250DF9}"/>
              </a:ext>
            </a:extLst>
          </p:cNvPr>
          <p:cNvSpPr/>
          <p:nvPr/>
        </p:nvSpPr>
        <p:spPr>
          <a:xfrm>
            <a:off x="2971800" y="3775232"/>
            <a:ext cx="11627903" cy="5533864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791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3C5DC-12D0-A622-DE6A-564617F59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8536D1B-1460-3348-9A17-7CBEE067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FDE0D24-AE9B-0375-9A48-5A4BA1F86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AB549DC-B710-3001-1F74-8B6DA02F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812938E-E22F-AA5C-2E93-52E4D508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C490C-D370-C156-C7D7-13FF0E228557}"/>
              </a:ext>
            </a:extLst>
          </p:cNvPr>
          <p:cNvSpPr txBox="1"/>
          <p:nvPr/>
        </p:nvSpPr>
        <p:spPr>
          <a:xfrm>
            <a:off x="1028700" y="2154615"/>
            <a:ext cx="16243300" cy="29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3200" dirty="0">
                <a:latin typeface="+mn-ea"/>
              </a:rPr>
              <a:t>LASSO</a:t>
            </a:r>
            <a:r>
              <a:rPr kumimoji="1" lang="ko-KR" altLang="en-US" sz="3200" dirty="0" err="1">
                <a:latin typeface="+mn-ea"/>
              </a:rPr>
              <a:t>를</a:t>
            </a:r>
            <a:r>
              <a:rPr kumimoji="1" lang="ko-KR" altLang="en-US" sz="3200" dirty="0">
                <a:latin typeface="+mn-ea"/>
              </a:rPr>
              <a:t> 적용한 다중 클래스 로지스틱 회귀 모델의 정확도가 기존 </a:t>
            </a:r>
            <a:r>
              <a:rPr kumimoji="1" lang="en-US" altLang="ko-KR" sz="3200" dirty="0">
                <a:latin typeface="+mn-ea"/>
              </a:rPr>
              <a:t>3%</a:t>
            </a:r>
            <a:r>
              <a:rPr kumimoji="1" lang="ko-KR" altLang="en-US" sz="3200" dirty="0">
                <a:latin typeface="+mn-ea"/>
              </a:rPr>
              <a:t>에서 </a:t>
            </a:r>
            <a:r>
              <a:rPr kumimoji="1" lang="en-US" altLang="ko-KR" sz="3200" dirty="0">
                <a:latin typeface="+mn-ea"/>
              </a:rPr>
              <a:t>18%</a:t>
            </a:r>
            <a:r>
              <a:rPr kumimoji="1" lang="ko-KR" altLang="en-US" sz="3200" dirty="0">
                <a:latin typeface="+mn-ea"/>
              </a:rPr>
              <a:t>로 크게 개선 되었다</a:t>
            </a:r>
            <a:r>
              <a:rPr kumimoji="1" lang="en-US" altLang="ko-KR" sz="32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3200" dirty="0">
                <a:latin typeface="+mn-ea"/>
              </a:rPr>
              <a:t>이는 불필요한 변수를 제거하여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과적합을 방지</a:t>
            </a:r>
            <a:r>
              <a:rPr kumimoji="1" lang="ko-KR" altLang="en-US" sz="3200" dirty="0">
                <a:latin typeface="+mn-ea"/>
              </a:rPr>
              <a:t>하고</a:t>
            </a:r>
            <a:r>
              <a:rPr kumimoji="1" lang="en-US" altLang="ko-KR" sz="3200" dirty="0">
                <a:latin typeface="+mn-ea"/>
              </a:rPr>
              <a:t>,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모델의 복잡도를 줄여 </a:t>
            </a:r>
            <a:r>
              <a:rPr kumimoji="1" lang="ko-KR" altLang="en-US" sz="3200" dirty="0">
                <a:latin typeface="+mn-ea"/>
              </a:rPr>
              <a:t>일반화 성능을 향상 시킨 결과로 판단된다</a:t>
            </a:r>
            <a:r>
              <a:rPr kumimoji="1" lang="en-US" altLang="ko-KR" sz="3200" dirty="0">
                <a:latin typeface="+mn-ea"/>
              </a:rPr>
              <a:t>.</a:t>
            </a:r>
          </a:p>
        </p:txBody>
      </p:sp>
      <p:pic>
        <p:nvPicPr>
          <p:cNvPr id="7" name="그림 6" descr="텍스트, 폰트, 친필, 화이트이(가) 표시된 사진&#10;&#10;자동 생성된 설명">
            <a:extLst>
              <a:ext uri="{FF2B5EF4-FFF2-40B4-BE49-F238E27FC236}">
                <a16:creationId xmlns:a16="http://schemas.microsoft.com/office/drawing/2014/main" id="{C2B7D37B-8538-F760-9D0D-A61A324A8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48"/>
          <a:stretch/>
        </p:blipFill>
        <p:spPr>
          <a:xfrm>
            <a:off x="2822897" y="5660062"/>
            <a:ext cx="12642206" cy="2594936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6F280C-8195-143F-177B-36C7A1B612FA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Lasso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B2AC80-DF71-1117-1E2C-C3FA527EEF97}"/>
              </a:ext>
            </a:extLst>
          </p:cNvPr>
          <p:cNvSpPr/>
          <p:nvPr/>
        </p:nvSpPr>
        <p:spPr>
          <a:xfrm>
            <a:off x="8616950" y="7465088"/>
            <a:ext cx="1752600" cy="7899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D00DFE-3949-B771-9336-D4A92B0A3566}"/>
              </a:ext>
            </a:extLst>
          </p:cNvPr>
          <p:cNvSpPr/>
          <p:nvPr/>
        </p:nvSpPr>
        <p:spPr>
          <a:xfrm>
            <a:off x="2667000" y="5563420"/>
            <a:ext cx="12798103" cy="2958252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627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34235-3AD7-737B-3D9E-552277153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EB64569-0BE2-1E09-002A-E44A0E11E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9FBB7A5-AF3F-D627-C18F-07129F509C9F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LDA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C6E1831-17A7-1CFE-79BA-9D13C6F3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5F19FF6-419D-5F2E-E9AC-C06F7607D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8ED9B70-1183-A441-070D-DE29A0590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6CC6FD-88A2-DED3-9C05-89EA390B0945}"/>
              </a:ext>
            </a:extLst>
          </p:cNvPr>
          <p:cNvSpPr txBox="1"/>
          <p:nvPr/>
        </p:nvSpPr>
        <p:spPr>
          <a:xfrm>
            <a:off x="1028700" y="2154615"/>
            <a:ext cx="16243300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의료 데이터셋에서는 종속 변수 </a:t>
            </a:r>
            <a:r>
              <a:rPr lang="en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en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drug)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 여러 클래스로 구성되어 있어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3200" b="1" dirty="0">
                <a:solidFill>
                  <a:srgbClr val="3452F0"/>
                </a:solidFill>
                <a:latin typeface="+mn-ea"/>
              </a:rPr>
              <a:t>클래스 간의 분포를 구분하기 위해 </a:t>
            </a:r>
            <a:r>
              <a:rPr lang="en" altLang="ko-KR" sz="3200" b="1" dirty="0">
                <a:solidFill>
                  <a:srgbClr val="3452F0"/>
                </a:solidFill>
                <a:latin typeface="+mn-ea"/>
              </a:rPr>
              <a:t>LDA </a:t>
            </a:r>
            <a:r>
              <a:rPr lang="ko-KR" altLang="en-US" sz="3200" b="1" dirty="0">
                <a:solidFill>
                  <a:srgbClr val="3452F0"/>
                </a:solidFill>
                <a:latin typeface="+mn-ea"/>
              </a:rPr>
              <a:t>모델을 사용하여 학습을 진행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LDA(Linear Discriminant Analysis)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사용해 </a:t>
            </a:r>
            <a:r>
              <a:rPr lang="en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drug(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처방 약물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그룹을 예측했다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독립 변수로는 환자의 인구통계학적 정보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en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gender, </a:t>
            </a:r>
            <a:r>
              <a:rPr lang="en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anchor_age</a:t>
            </a:r>
            <a:r>
              <a:rPr lang="en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진단 정보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en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long_title</a:t>
            </a:r>
            <a:r>
              <a:rPr lang="en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처치 및 약물 투여 정보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en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pro_long_title</a:t>
            </a:r>
            <a:r>
              <a:rPr lang="en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활용했다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endParaRPr kumimoji="1" lang="ko-KR" altLang="en-US" sz="3200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8C3EBB-9845-81CB-311C-823A89C6D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16" y="3962393"/>
            <a:ext cx="13104567" cy="1437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F5C55C-76A6-0E21-F8C5-34B2F50555D6}"/>
              </a:ext>
            </a:extLst>
          </p:cNvPr>
          <p:cNvSpPr/>
          <p:nvPr/>
        </p:nvSpPr>
        <p:spPr>
          <a:xfrm>
            <a:off x="2362201" y="3775232"/>
            <a:ext cx="12954000" cy="1901668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3654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574D0-EC24-7D11-183E-3385C6423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D8EFF6-3C2A-4452-C81B-71EB084DE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FD007B-8322-DBA7-7E45-46B49EF3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564336-BFC3-CDD1-F977-3B9B53D01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F5B1B55-42F3-5F9C-7D4A-5F9DB13B5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594199-8164-F4B6-A9E2-B8449F8DABD2}"/>
              </a:ext>
            </a:extLst>
          </p:cNvPr>
          <p:cNvSpPr txBox="1"/>
          <p:nvPr/>
        </p:nvSpPr>
        <p:spPr>
          <a:xfrm>
            <a:off x="1028700" y="2154615"/>
            <a:ext cx="16243300" cy="29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사전 확률은 데이터셋에서 각 </a:t>
            </a:r>
            <a:r>
              <a:rPr lang="en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drug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그룹의 출현 비율을 나타낸다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 클래스에 비해 다른 클래스가 불균형 하게 적게 나타나는 것을 확인</a:t>
            </a:r>
            <a:b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-&gt;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불균형으로 인해 모델이 빈도가 높은 클래스를 우선적으로 예측하여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소수 클래스의 정확도가 저하 된다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=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3200" b="1" dirty="0">
                <a:solidFill>
                  <a:srgbClr val="3452F0"/>
                </a:solidFill>
                <a:latin typeface="+mn-ea"/>
              </a:rPr>
              <a:t>클래스 불균형 존재 </a:t>
            </a:r>
            <a:endParaRPr lang="en-US" altLang="ko-KR" sz="3200" b="1" dirty="0">
              <a:solidFill>
                <a:srgbClr val="3452F0"/>
              </a:solidFill>
              <a:latin typeface="+mn-ea"/>
            </a:endParaRPr>
          </a:p>
        </p:txBody>
      </p:sp>
      <p:pic>
        <p:nvPicPr>
          <p:cNvPr id="7" name="그림 6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1BC83557-AE67-AC5F-9746-D4E8F8AFA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36" y="5327008"/>
            <a:ext cx="15612327" cy="3855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5B62-1130-4EEC-F65D-74BABA749292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LDA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195E88-1AF5-51BE-9769-CBE04BDB6725}"/>
              </a:ext>
            </a:extLst>
          </p:cNvPr>
          <p:cNvSpPr/>
          <p:nvPr/>
        </p:nvSpPr>
        <p:spPr>
          <a:xfrm>
            <a:off x="6633736" y="7609379"/>
            <a:ext cx="990600" cy="533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039D24-76FD-FC18-B2BD-311828B5E6F3}"/>
              </a:ext>
            </a:extLst>
          </p:cNvPr>
          <p:cNvSpPr/>
          <p:nvPr/>
        </p:nvSpPr>
        <p:spPr>
          <a:xfrm>
            <a:off x="12805936" y="6558001"/>
            <a:ext cx="990600" cy="533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375A08-CE73-67E0-1B67-4D2194C307E2}"/>
              </a:ext>
            </a:extLst>
          </p:cNvPr>
          <p:cNvSpPr/>
          <p:nvPr/>
        </p:nvSpPr>
        <p:spPr>
          <a:xfrm>
            <a:off x="1028700" y="5288679"/>
            <a:ext cx="16230601" cy="3969618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074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8367-7882-7B5B-93D5-B9A6783AA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3411C-FC5A-29C0-D978-A464FC36A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12B4C2-8DCE-4D1E-FEBD-BFBB57D3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B8A199D-EEE7-6300-3678-222722072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3198008-F022-1FD8-3A7F-D69992F1C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00162-B2A2-5A78-8DE3-FFE071C9B829}"/>
              </a:ext>
            </a:extLst>
          </p:cNvPr>
          <p:cNvSpPr txBox="1"/>
          <p:nvPr/>
        </p:nvSpPr>
        <p:spPr>
          <a:xfrm>
            <a:off x="1028700" y="2154615"/>
            <a:ext cx="16243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 선형 판별 함수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(LD)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 데이터 변동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분산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설명하는 비율을 나타낸다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LD1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가장 큰 비율을 설명하며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뒤로 갈수록 설명력이 감소한다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endParaRPr kumimoji="1" lang="ko-KR" altLang="en-US" sz="32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991657-4335-B6D9-4A8F-4785C01FB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48" y="5077997"/>
            <a:ext cx="15564807" cy="79819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A2C75DAC-A7F4-0F80-CE42-E6CCA897E30B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LDA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2B43CB-A9F2-3AA4-29CC-B5B3756C69A7}"/>
              </a:ext>
            </a:extLst>
          </p:cNvPr>
          <p:cNvSpPr/>
          <p:nvPr/>
        </p:nvSpPr>
        <p:spPr>
          <a:xfrm>
            <a:off x="1295400" y="5346542"/>
            <a:ext cx="712909" cy="48275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B2054E-034F-F3B4-A5F7-277CF6026619}"/>
              </a:ext>
            </a:extLst>
          </p:cNvPr>
          <p:cNvSpPr/>
          <p:nvPr/>
        </p:nvSpPr>
        <p:spPr>
          <a:xfrm>
            <a:off x="1028699" y="5061233"/>
            <a:ext cx="16230601" cy="95824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6700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F6849-4061-84C3-1C22-03E91613F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4A8806-B022-BECF-7F52-EF8F7E34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08107D-15D9-5D63-C0B7-883A918A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8BB401F-791A-065C-CE8A-696E9E10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9EAFC81-810C-0F6A-34ED-657670F65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317D75-0B69-2544-C6DB-F9A24CD977C2}"/>
              </a:ext>
            </a:extLst>
          </p:cNvPr>
          <p:cNvSpPr txBox="1"/>
          <p:nvPr/>
        </p:nvSpPr>
        <p:spPr>
          <a:xfrm>
            <a:off x="1028700" y="2154615"/>
            <a:ext cx="16243300" cy="221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LDA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의 테스트 정확도가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20%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나타난다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데이터셋이 클래스 불균형을 띄고 있어서 전반적으로 정확도가 낮지만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LASSO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적용한 다중 클래스 로지스틱 회귀 보다 높은 결과를 나타낸다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091DD4-2AEB-1FBC-1F1C-BE059CA70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30" y="5349275"/>
            <a:ext cx="10967240" cy="2724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1F15D-8E20-9D99-7ED3-2C25038BD7A9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LDA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798BA-3DE4-B830-45AD-38899E145775}"/>
              </a:ext>
            </a:extLst>
          </p:cNvPr>
          <p:cNvSpPr/>
          <p:nvPr/>
        </p:nvSpPr>
        <p:spPr>
          <a:xfrm>
            <a:off x="7924800" y="7485176"/>
            <a:ext cx="1465375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BCF0CD-AFBD-30B9-CFDE-7816B05AF4BC}"/>
              </a:ext>
            </a:extLst>
          </p:cNvPr>
          <p:cNvSpPr/>
          <p:nvPr/>
        </p:nvSpPr>
        <p:spPr>
          <a:xfrm>
            <a:off x="3527669" y="5196506"/>
            <a:ext cx="10569331" cy="3032115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4139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BD5E4-BF02-7E12-8084-EE8B5E089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B4D355-DDA7-49BF-B3A0-8631FF3B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60C1451-1D8D-2677-88B8-ECCE39A56173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Random Forest</a:t>
            </a:r>
            <a:endParaRPr lang="en-US" altLang="ko-KR" sz="40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0A60957-57D5-A884-07E9-F90F766F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A7780F-692C-0729-B9DA-9E5EF87A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3049E2F-99C3-AE52-0460-7B03993F6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521F4B-00D0-96A0-8F5B-2ADA7C8EF180}"/>
                  </a:ext>
                </a:extLst>
              </p:cNvPr>
              <p:cNvSpPr txBox="1"/>
              <p:nvPr/>
            </p:nvSpPr>
            <p:spPr>
              <a:xfrm>
                <a:off x="1028700" y="2154615"/>
                <a:ext cx="16243300" cy="801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ko-KR" altLang="en-US" sz="3200" b="1" dirty="0">
                    <a:latin typeface="+mn-ea"/>
                  </a:rPr>
                  <a:t> </a:t>
                </a:r>
                <a:r>
                  <a:rPr kumimoji="1" lang="ko-KR" altLang="en-US" sz="3200" b="1" dirty="0">
                    <a:solidFill>
                      <a:srgbClr val="3452F0"/>
                    </a:solidFill>
                    <a:latin typeface="+mn-ea"/>
                  </a:rPr>
                  <a:t>클래스 불균형 문제를 해결하기 위해 앙상블 모델인 </a:t>
                </a:r>
                <a:r>
                  <a:rPr kumimoji="1" lang="en-US" altLang="ko-KR" sz="3200" b="1" dirty="0">
                    <a:solidFill>
                      <a:srgbClr val="3452F0"/>
                    </a:solidFill>
                    <a:latin typeface="+mn-ea"/>
                  </a:rPr>
                  <a:t>Random Forest</a:t>
                </a:r>
                <a:r>
                  <a:rPr kumimoji="1" lang="ko-KR" altLang="en-US" sz="3200" b="1" dirty="0" err="1">
                    <a:solidFill>
                      <a:srgbClr val="3452F0"/>
                    </a:solidFill>
                    <a:latin typeface="+mn-ea"/>
                  </a:rPr>
                  <a:t>를</a:t>
                </a:r>
                <a:r>
                  <a:rPr kumimoji="1" lang="ko-KR" altLang="en-US" sz="3200" b="1" dirty="0">
                    <a:solidFill>
                      <a:srgbClr val="3452F0"/>
                    </a:solidFill>
                    <a:latin typeface="+mn-ea"/>
                  </a:rPr>
                  <a:t> 사용</a:t>
                </a:r>
                <a:r>
                  <a:rPr kumimoji="1" lang="ko-KR" altLang="en-US" sz="3200" dirty="0">
                    <a:latin typeface="+mn-ea"/>
                  </a:rPr>
                  <a:t>하였다</a:t>
                </a:r>
                <a:r>
                  <a:rPr kumimoji="1" lang="en-US" altLang="ko-KR" sz="3200" dirty="0">
                    <a:latin typeface="+mn-ea"/>
                  </a:rPr>
                  <a:t>.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ko-KR" altLang="en-US" sz="3200" dirty="0">
                    <a:latin typeface="+mn-ea"/>
                  </a:rPr>
                  <a:t>문제점 </a:t>
                </a:r>
                <a:r>
                  <a:rPr kumimoji="1" lang="en-US" altLang="ko-KR" sz="3200" dirty="0">
                    <a:latin typeface="+mn-ea"/>
                  </a:rPr>
                  <a:t>: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input</a:t>
                </a:r>
                <a:r>
                  <a:rPr kumimoji="1" lang="ko-KR" altLang="en-US" sz="3200" dirty="0">
                    <a:latin typeface="+mn-ea"/>
                  </a:rPr>
                  <a:t> 값의 </a:t>
                </a:r>
                <a:r>
                  <a:rPr kumimoji="1" lang="en-US" altLang="ko-KR" sz="3200" dirty="0">
                    <a:latin typeface="+mn-ea"/>
                  </a:rPr>
                  <a:t>(</a:t>
                </a:r>
                <a:r>
                  <a:rPr kumimoji="1" lang="ko-KR" altLang="en-US" sz="3200" dirty="0">
                    <a:latin typeface="+mn-ea"/>
                  </a:rPr>
                  <a:t>진단</a:t>
                </a:r>
                <a:r>
                  <a:rPr kumimoji="1" lang="en-US" altLang="ko-KR" sz="3200" dirty="0">
                    <a:latin typeface="+mn-ea"/>
                  </a:rPr>
                  <a:t>,</a:t>
                </a:r>
                <a:r>
                  <a:rPr kumimoji="1" lang="ko-KR" altLang="en-US" sz="3200" dirty="0">
                    <a:latin typeface="+mn-ea"/>
                  </a:rPr>
                  <a:t> 처치의 범주 개수</a:t>
                </a:r>
                <a:r>
                  <a:rPr kumimoji="1" lang="en-US" altLang="ko-KR" sz="3200" dirty="0">
                    <a:latin typeface="+mn-ea"/>
                  </a:rPr>
                  <a:t>)</a:t>
                </a:r>
                <a:r>
                  <a:rPr kumimoji="1" lang="ko-KR" altLang="en-US" sz="3200" dirty="0">
                    <a:latin typeface="+mn-ea"/>
                  </a:rPr>
                  <a:t> 범주가 </a:t>
                </a:r>
                <a:r>
                  <a:rPr kumimoji="1" lang="en-US" altLang="ko-KR" sz="3200" dirty="0">
                    <a:latin typeface="+mn-ea"/>
                  </a:rPr>
                  <a:t>53</a:t>
                </a:r>
                <a:r>
                  <a:rPr kumimoji="1" lang="ko-KR" altLang="en-US" sz="3200" dirty="0">
                    <a:latin typeface="+mn-ea"/>
                  </a:rPr>
                  <a:t>개 이상일 경우 오류 발생</a:t>
                </a:r>
                <a:r>
                  <a:rPr kumimoji="1" lang="en-US" altLang="ko-KR" sz="3200" dirty="0">
                    <a:latin typeface="+mn-ea"/>
                  </a:rPr>
                  <a:t>.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ko-KR" altLang="en-US" sz="3200" dirty="0">
                    <a:latin typeface="+mn-ea"/>
                  </a:rPr>
                  <a:t>해결 </a:t>
                </a:r>
                <a:r>
                  <a:rPr kumimoji="1" lang="en-US" altLang="ko-KR" sz="3200" dirty="0">
                    <a:latin typeface="+mn-ea"/>
                  </a:rPr>
                  <a:t>:</a:t>
                </a:r>
                <a:r>
                  <a:rPr kumimoji="1" lang="ko-KR" altLang="en-US" sz="3200" dirty="0">
                    <a:latin typeface="+mn-ea"/>
                  </a:rPr>
                  <a:t> 범주 수를 줄이기 위하여</a:t>
                </a:r>
                <a:r>
                  <a:rPr kumimoji="1" lang="en-US" altLang="ko-KR" sz="3200" dirty="0">
                    <a:latin typeface="+mn-ea"/>
                  </a:rPr>
                  <a:t>,</a:t>
                </a:r>
                <a:r>
                  <a:rPr kumimoji="1" lang="ko-KR" altLang="en-US" sz="3200" dirty="0">
                    <a:latin typeface="+mn-ea"/>
                  </a:rPr>
                  <a:t> 상위 </a:t>
                </a:r>
                <a:r>
                  <a:rPr kumimoji="1" lang="en-US" altLang="ko-KR" sz="3200" dirty="0">
                    <a:latin typeface="+mn-ea"/>
                  </a:rPr>
                  <a:t>50</a:t>
                </a:r>
                <a:r>
                  <a:rPr kumimoji="1" lang="ko-KR" altLang="en-US" sz="3200" dirty="0">
                    <a:latin typeface="+mn-ea"/>
                  </a:rPr>
                  <a:t>개 범주만 유지하고</a:t>
                </a:r>
                <a:r>
                  <a:rPr kumimoji="1" lang="en-US" altLang="ko-KR" sz="3200" dirty="0">
                    <a:latin typeface="+mn-ea"/>
                  </a:rPr>
                  <a:t>,</a:t>
                </a:r>
                <a:r>
                  <a:rPr kumimoji="1" lang="ko-KR" altLang="en-US" sz="3200" dirty="0">
                    <a:latin typeface="+mn-ea"/>
                  </a:rPr>
                  <a:t> 나머지는 범주는 </a:t>
                </a:r>
                <a:r>
                  <a:rPr kumimoji="1" lang="en-US" altLang="ko-KR" sz="3200" dirty="0">
                    <a:latin typeface="+mn-ea"/>
                  </a:rPr>
                  <a:t>‘Other’</a:t>
                </a:r>
                <a:r>
                  <a:rPr kumimoji="1" lang="ko-KR" altLang="en-US" sz="3200" dirty="0">
                    <a:latin typeface="+mn-ea"/>
                  </a:rPr>
                  <a:t>로 그룹화 </a:t>
                </a:r>
                <a:br>
                  <a:rPr kumimoji="1" lang="en-US" altLang="ko-KR" sz="3200" dirty="0">
                    <a:latin typeface="+mn-ea"/>
                  </a:rPr>
                </a:br>
                <a:r>
                  <a:rPr kumimoji="1" lang="en-US" altLang="ko-KR" sz="3200" dirty="0">
                    <a:latin typeface="+mn-ea"/>
                  </a:rPr>
                  <a:t>-&gt;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ko-KR" altLang="en-US" sz="3200" b="1" dirty="0">
                    <a:solidFill>
                      <a:srgbClr val="3452F0"/>
                    </a:solidFill>
                    <a:latin typeface="+mn-ea"/>
                  </a:rPr>
                  <a:t>범주 수를 제한</a:t>
                </a:r>
                <a:r>
                  <a:rPr kumimoji="1" lang="ko-KR" altLang="en-US" sz="3200" dirty="0">
                    <a:latin typeface="+mn-ea"/>
                  </a:rPr>
                  <a:t>함으로써 모델의 학습 및 예측 오류를 방지하고</a:t>
                </a:r>
                <a:r>
                  <a:rPr kumimoji="1" lang="en-US" altLang="ko-KR" sz="3200" dirty="0">
                    <a:latin typeface="+mn-ea"/>
                  </a:rPr>
                  <a:t>,</a:t>
                </a:r>
                <a:r>
                  <a:rPr kumimoji="1" lang="ko-KR" altLang="en-US" sz="3200" dirty="0">
                    <a:latin typeface="+mn-ea"/>
                  </a:rPr>
                  <a:t> 효율적으로 불균형 문제 해결했다</a:t>
                </a:r>
                <a:r>
                  <a:rPr kumimoji="1" lang="en-US" altLang="ko-KR" sz="3200" dirty="0">
                    <a:latin typeface="+mn-ea"/>
                  </a:rPr>
                  <a:t>.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>
                    <a:latin typeface="+mn-ea"/>
                  </a:rPr>
                  <a:t>m</a:t>
                </a:r>
                <a:r>
                  <a:rPr kumimoji="1" lang="en-US" altLang="ko-KR" sz="3200" dirty="0" err="1">
                    <a:latin typeface="+mn-ea"/>
                  </a:rPr>
                  <a:t>try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설명변수의</a:t>
                </a:r>
                <a:r>
                  <a:rPr kumimoji="1" lang="en-US" altLang="ko-KR" sz="3200" dirty="0">
                    <a:latin typeface="+mn-ea"/>
                  </a:rPr>
                  <a:t>(</a:t>
                </a:r>
                <a:r>
                  <a:rPr kumimoji="1" lang="ko-KR" altLang="en-US" sz="3200" dirty="0">
                    <a:latin typeface="+mn-ea"/>
                  </a:rPr>
                  <a:t>독립변수 </a:t>
                </a:r>
                <a:r>
                  <a:rPr kumimoji="1" lang="en-US" altLang="ko-KR" sz="3200" dirty="0">
                    <a:latin typeface="+mn-ea"/>
                  </a:rPr>
                  <a:t>X = p)</a:t>
                </a:r>
                <a:r>
                  <a:rPr kumimoji="1" lang="ko-KR" altLang="en-US" sz="3200" dirty="0">
                    <a:latin typeface="+mn-ea"/>
                  </a:rPr>
                  <a:t> 루트를 씌워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kumimoji="1" lang="en-US" altLang="ko-KR" sz="3200" dirty="0">
                    <a:latin typeface="+mn-ea"/>
                  </a:rPr>
                  <a:t> </a:t>
                </a:r>
                <a:r>
                  <a:rPr kumimoji="1" lang="ko-KR" altLang="en-US" sz="3200" dirty="0">
                    <a:latin typeface="+mn-ea"/>
                  </a:rPr>
                  <a:t>값으로 고정하였다 </a:t>
                </a:r>
                <a:r>
                  <a:rPr kumimoji="1" lang="en-US" altLang="ko-KR" sz="3200" dirty="0">
                    <a:latin typeface="+mn-ea"/>
                  </a:rPr>
                  <a:t>→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  <m:r>
                      <a:rPr kumimoji="1" lang="ko-KR" altLang="en-US" sz="320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 err="1">
                    <a:latin typeface="+mn-ea"/>
                  </a:rPr>
                  <a:t>ntree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데이터셋이 커 </a:t>
                </a:r>
                <a:r>
                  <a:rPr kumimoji="1" lang="en-US" altLang="ko-KR" sz="3200" dirty="0">
                    <a:latin typeface="+mn-ea"/>
                  </a:rPr>
                  <a:t>500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~1000</a:t>
                </a:r>
                <a:r>
                  <a:rPr kumimoji="1" lang="ko-KR" altLang="en-US" sz="3200" dirty="0" err="1">
                    <a:latin typeface="+mn-ea"/>
                  </a:rPr>
                  <a:t>으로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100</a:t>
                </a:r>
                <a:r>
                  <a:rPr kumimoji="1" lang="ko-KR" altLang="en-US" sz="3200" dirty="0">
                    <a:latin typeface="+mn-ea"/>
                  </a:rPr>
                  <a:t> 단위로 상승하며 비교하였다</a:t>
                </a:r>
                <a:r>
                  <a:rPr kumimoji="1" lang="en-US" altLang="ko-KR" sz="3200" dirty="0">
                    <a:latin typeface="+mn-ea"/>
                  </a:rPr>
                  <a:t>.</a:t>
                </a:r>
                <a:endParaRPr kumimoji="1" lang="ko-KR" altLang="en-US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ko-KR" altLang="en-US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521F4B-00D0-96A0-8F5B-2ADA7C8EF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54615"/>
                <a:ext cx="16243300" cy="8017836"/>
              </a:xfrm>
              <a:prstGeom prst="rect">
                <a:avLst/>
              </a:prstGeom>
              <a:blipFill>
                <a:blip r:embed="rId6"/>
                <a:stretch>
                  <a:fillRect l="-860" t="-948" r="-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AC12080A-203A-6487-DC70-3D7AD5C8BC5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288" r="15639" b="16005"/>
          <a:stretch/>
        </p:blipFill>
        <p:spPr>
          <a:xfrm>
            <a:off x="2438401" y="4305300"/>
            <a:ext cx="12725400" cy="7347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960E2B-6678-44C9-98E7-B717DFE1EBA7}"/>
              </a:ext>
            </a:extLst>
          </p:cNvPr>
          <p:cNvSpPr/>
          <p:nvPr/>
        </p:nvSpPr>
        <p:spPr>
          <a:xfrm>
            <a:off x="2438399" y="4102108"/>
            <a:ext cx="12877801" cy="1106704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097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9813" y="2750493"/>
            <a:ext cx="182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9813" y="3288973"/>
            <a:ext cx="5359400" cy="533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800" b="1" i="0" u="none" strike="noStrike" dirty="0">
                <a:solidFill>
                  <a:srgbClr val="595959"/>
                </a:solidFill>
                <a:latin typeface="Pretendard Bold"/>
              </a:rPr>
              <a:t>문제 정의 </a:t>
            </a:r>
            <a:endParaRPr lang="en-US" sz="2800" b="1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Page 0</a:t>
            </a:r>
            <a:fld id="{98C76FC7-62A6-AA4B-8AD0-3B9E978E95C8}" type="slidenum">
              <a:rPr lang="en-US" sz="2000" b="0" i="0" u="none" strike="noStrike" smtClean="0">
                <a:solidFill>
                  <a:srgbClr val="787878"/>
                </a:solidFill>
                <a:latin typeface="Pretendard Regular"/>
              </a:rPr>
              <a:t>2</a:t>
            </a:fld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0613" y="4965172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87878"/>
                </a:solidFill>
                <a:latin typeface="Pretendard Regular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353" y="5524177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800" b="1" dirty="0">
                <a:solidFill>
                  <a:srgbClr val="595959"/>
                </a:solidFill>
                <a:latin typeface="Pretendard Bold"/>
              </a:rPr>
              <a:t>데이터셋 </a:t>
            </a:r>
            <a:r>
              <a:rPr lang="ko-KR" altLang="en-US" sz="2800" b="1" dirty="0" err="1">
                <a:solidFill>
                  <a:srgbClr val="595959"/>
                </a:solidFill>
                <a:latin typeface="Pretendard Bold"/>
              </a:rPr>
              <a:t>전처리</a:t>
            </a:r>
            <a:endParaRPr lang="en-US" sz="2800" b="1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17613" y="2747846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3013" y="3288852"/>
            <a:ext cx="4838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800" b="1" i="0" u="none" strike="noStrike" dirty="0">
                <a:solidFill>
                  <a:srgbClr val="595959"/>
                </a:solidFill>
                <a:latin typeface="+mn-ea"/>
              </a:rPr>
              <a:t>데이터셋 탐색 </a:t>
            </a:r>
            <a:endParaRPr lang="ko-KR" sz="2800" b="1" i="0" u="none" strike="noStrike" dirty="0"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06707" y="4244013"/>
            <a:ext cx="7200000" cy="1925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143013" y="4965172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914413" y="4244013"/>
            <a:ext cx="7200000" cy="1925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117613" y="5435072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800" b="1" i="0" u="none" strike="noStrike" dirty="0">
                <a:solidFill>
                  <a:srgbClr val="595959"/>
                </a:solidFill>
                <a:latin typeface="Pretendard Bold"/>
              </a:rPr>
              <a:t>데이터셋 샘플링</a:t>
            </a:r>
            <a:endParaRPr lang="en-US" sz="2800" b="1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1600" y="204410"/>
            <a:ext cx="647700" cy="635000"/>
          </a:xfrm>
          <a:prstGeom prst="rect">
            <a:avLst/>
          </a:prstGeom>
        </p:spPr>
      </p:pic>
      <p:pic>
        <p:nvPicPr>
          <p:cNvPr id="4" name="Picture 23">
            <a:extLst>
              <a:ext uri="{FF2B5EF4-FFF2-40B4-BE49-F238E27FC236}">
                <a16:creationId xmlns:a16="http://schemas.microsoft.com/office/drawing/2014/main" id="{6C36016A-2318-8070-3978-31FF8FE35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24413" y="6397024"/>
            <a:ext cx="7200000" cy="19251"/>
          </a:xfrm>
          <a:prstGeom prst="rect">
            <a:avLst/>
          </a:prstGeom>
        </p:spPr>
      </p:pic>
      <p:pic>
        <p:nvPicPr>
          <p:cNvPr id="5" name="Picture 23">
            <a:extLst>
              <a:ext uri="{FF2B5EF4-FFF2-40B4-BE49-F238E27FC236}">
                <a16:creationId xmlns:a16="http://schemas.microsoft.com/office/drawing/2014/main" id="{1A6525DD-8B4F-6B4E-41D9-510B78C1D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914413" y="6400272"/>
            <a:ext cx="7200000" cy="19251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C6DA479C-B190-809D-4024-E5F11F90D1DA}"/>
              </a:ext>
            </a:extLst>
          </p:cNvPr>
          <p:cNvSpPr txBox="1"/>
          <p:nvPr/>
        </p:nvSpPr>
        <p:spPr>
          <a:xfrm>
            <a:off x="1106520" y="7117878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87878"/>
                </a:solidFill>
                <a:latin typeface="Pretendard Regular"/>
              </a:rPr>
              <a:t>0</a:t>
            </a:r>
            <a:r>
              <a:rPr lang="en-US" altLang="ko-KR" sz="2600" b="0" i="0" u="none" strike="noStrike" dirty="0">
                <a:solidFill>
                  <a:srgbClr val="787878"/>
                </a:solidFill>
                <a:latin typeface="Pretendard Regular"/>
              </a:rPr>
              <a:t>5</a:t>
            </a:r>
            <a:endParaRPr lang="en-US" sz="26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FDAD9B87-B457-2A5C-2761-18563916E661}"/>
              </a:ext>
            </a:extLst>
          </p:cNvPr>
          <p:cNvSpPr txBox="1"/>
          <p:nvPr/>
        </p:nvSpPr>
        <p:spPr>
          <a:xfrm>
            <a:off x="1072259" y="7676883"/>
            <a:ext cx="5336953" cy="6124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800" b="1" dirty="0">
                <a:solidFill>
                  <a:srgbClr val="595959"/>
                </a:solidFill>
                <a:latin typeface="Pretendard Bold"/>
              </a:rPr>
              <a:t>모델 훈련 및 정확도 측정 </a:t>
            </a:r>
            <a:endParaRPr lang="en-US" sz="2800" b="1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33AE271A-F70D-D031-F5C8-5D77631D6559}"/>
              </a:ext>
            </a:extLst>
          </p:cNvPr>
          <p:cNvSpPr txBox="1"/>
          <p:nvPr/>
        </p:nvSpPr>
        <p:spPr>
          <a:xfrm>
            <a:off x="10117613" y="7117878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87878"/>
                </a:solidFill>
                <a:latin typeface="Pretendard Regular"/>
              </a:rPr>
              <a:t>0</a:t>
            </a:r>
            <a:r>
              <a:rPr lang="en-US" altLang="ko-KR" sz="2600" b="0" i="0" u="none" strike="noStrike" dirty="0">
                <a:solidFill>
                  <a:srgbClr val="787878"/>
                </a:solidFill>
                <a:latin typeface="Pretendard Regular"/>
              </a:rPr>
              <a:t>6</a:t>
            </a:r>
            <a:endParaRPr lang="en-US" sz="26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A86323BF-D9B6-CC7F-4943-2D3089BCC8FE}"/>
              </a:ext>
            </a:extLst>
          </p:cNvPr>
          <p:cNvSpPr txBox="1"/>
          <p:nvPr/>
        </p:nvSpPr>
        <p:spPr>
          <a:xfrm>
            <a:off x="10083353" y="7676883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800" b="0" i="0" u="none" strike="noStrike" dirty="0" err="1">
                <a:solidFill>
                  <a:srgbClr val="595959"/>
                </a:solidFill>
                <a:latin typeface="Pretendard Bold"/>
              </a:rPr>
              <a:t>결론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en-US" sz="2800" b="0" i="0" u="none" strike="noStrike" dirty="0" err="1">
                <a:solidFill>
                  <a:srgbClr val="595959"/>
                </a:solidFill>
                <a:latin typeface="Pretendard Bold"/>
              </a:rPr>
              <a:t>및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en-US" sz="2800" b="0" i="0" u="none" strike="noStrike" dirty="0" err="1">
                <a:solidFill>
                  <a:srgbClr val="595959"/>
                </a:solidFill>
                <a:latin typeface="Pretendard Bold"/>
              </a:rPr>
              <a:t>향후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en-US" sz="2800" b="0" i="0" u="none" strike="noStrike" dirty="0" err="1">
                <a:solidFill>
                  <a:srgbClr val="595959"/>
                </a:solidFill>
                <a:latin typeface="Pretendard Bold"/>
              </a:rPr>
              <a:t>계획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5A390556-E712-F025-D4DE-E00FFC911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B435A9A-2FC0-0C6C-2F49-E3BE4F6BF230}"/>
              </a:ext>
            </a:extLst>
          </p:cNvPr>
          <p:cNvSpPr txBox="1"/>
          <p:nvPr/>
        </p:nvSpPr>
        <p:spPr>
          <a:xfrm>
            <a:off x="1016000" y="1105454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Pretendard ExtraBold"/>
              </a:rPr>
              <a:t>목차</a:t>
            </a:r>
            <a:r>
              <a:rPr lang="ko-KR" altLang="en-US" sz="5400" b="1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endParaRPr lang="en-US" altLang="ko-KR" sz="5400" b="1" i="0" u="none" strike="noStrike" dirty="0">
              <a:solidFill>
                <a:srgbClr val="3452F0"/>
              </a:solidFill>
              <a:latin typeface="Pretendard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AB63C-BAC2-D3A0-D5DF-2738E28F5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6E9482-1FF1-0E4C-DD81-60467C83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F308FC9-8B9F-8A1F-23B6-022A09622220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Random Forest</a:t>
            </a: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(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ntree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=500 / 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mtry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=3)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F1B2EEE-8336-07F1-8A77-A21CE80A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C1E5FE-96A6-0545-FB8B-09CA9DFA0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4D2E586-716A-31D6-99BC-EFC8906C1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6F28C4-19BA-3370-4174-C696B3C8FA66}"/>
                  </a:ext>
                </a:extLst>
              </p:cNvPr>
              <p:cNvSpPr txBox="1"/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>
                    <a:latin typeface="+mn-ea"/>
                  </a:rPr>
                  <a:t>m</a:t>
                </a:r>
                <a:r>
                  <a:rPr kumimoji="1" lang="en-US" altLang="ko-KR" sz="3200" dirty="0" err="1">
                    <a:latin typeface="+mn-ea"/>
                  </a:rPr>
                  <a:t>try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설명변수의</a:t>
                </a:r>
                <a:r>
                  <a:rPr kumimoji="1" lang="en-US" altLang="ko-KR" sz="3200" dirty="0">
                    <a:latin typeface="+mn-ea"/>
                  </a:rPr>
                  <a:t>(</a:t>
                </a:r>
                <a:r>
                  <a:rPr kumimoji="1" lang="ko-KR" altLang="en-US" sz="3200" dirty="0">
                    <a:latin typeface="+mn-ea"/>
                  </a:rPr>
                  <a:t>독립변수 </a:t>
                </a:r>
                <a:r>
                  <a:rPr kumimoji="1" lang="en-US" altLang="ko-KR" sz="3200" dirty="0">
                    <a:latin typeface="+mn-ea"/>
                  </a:rPr>
                  <a:t>X = p)</a:t>
                </a:r>
                <a:r>
                  <a:rPr kumimoji="1" lang="ko-KR" altLang="en-US" sz="3200" dirty="0">
                    <a:latin typeface="+mn-ea"/>
                  </a:rPr>
                  <a:t> 루트를 씌워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kumimoji="1" lang="en-US" altLang="ko-KR" sz="3200" dirty="0">
                    <a:latin typeface="+mn-ea"/>
                  </a:rPr>
                  <a:t> </a:t>
                </a:r>
                <a:r>
                  <a:rPr kumimoji="1" lang="ko-KR" altLang="en-US" sz="3200" dirty="0">
                    <a:latin typeface="+mn-ea"/>
                  </a:rPr>
                  <a:t>값으로 고정하였다 </a:t>
                </a:r>
                <a:r>
                  <a:rPr kumimoji="1" lang="en-US" altLang="ko-KR" sz="3200" dirty="0">
                    <a:latin typeface="+mn-ea"/>
                  </a:rPr>
                  <a:t>→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  <m:r>
                      <a:rPr kumimoji="1" lang="ko-KR" altLang="en-US" sz="320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 err="1">
                    <a:latin typeface="+mn-ea"/>
                  </a:rPr>
                  <a:t>ntree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데이터셋이 커 </a:t>
                </a:r>
                <a:r>
                  <a:rPr kumimoji="1" lang="en-US" altLang="ko-KR" sz="3200" dirty="0">
                    <a:latin typeface="+mn-ea"/>
                  </a:rPr>
                  <a:t>500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~1000</a:t>
                </a:r>
                <a:r>
                  <a:rPr kumimoji="1" lang="ko-KR" altLang="en-US" sz="3200" dirty="0" err="1">
                    <a:latin typeface="+mn-ea"/>
                  </a:rPr>
                  <a:t>으로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100</a:t>
                </a:r>
                <a:r>
                  <a:rPr kumimoji="1" lang="ko-KR" altLang="en-US" sz="3200" dirty="0">
                    <a:latin typeface="+mn-ea"/>
                  </a:rPr>
                  <a:t> 단위로 상승하며 비교하였다</a:t>
                </a:r>
                <a:r>
                  <a:rPr kumimoji="1" lang="en-US" altLang="ko-KR" sz="3200" dirty="0">
                    <a:latin typeface="+mn-ea"/>
                  </a:rPr>
                  <a:t>.</a:t>
                </a:r>
                <a:endParaRPr kumimoji="1" lang="ko-KR" altLang="en-US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6F28C4-19BA-3370-4174-C696B3C8F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blipFill>
                <a:blip r:embed="rId6"/>
                <a:stretch>
                  <a:fillRect l="-860" t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57D518A0-8741-49AB-31DA-D101F0E5A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7" y="3873553"/>
            <a:ext cx="16200000" cy="1667647"/>
          </a:xfrm>
          <a:prstGeom prst="rect">
            <a:avLst/>
          </a:prstGeom>
        </p:spPr>
      </p:pic>
      <p:pic>
        <p:nvPicPr>
          <p:cNvPr id="10" name="그림 9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24EC0E82-A4F3-B717-9ED8-AFFA341E3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8"/>
          <a:stretch/>
        </p:blipFill>
        <p:spPr>
          <a:xfrm>
            <a:off x="5441950" y="7312987"/>
            <a:ext cx="7131049" cy="1257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624CFD-C7C0-3F95-54AE-3227080326FE}"/>
              </a:ext>
            </a:extLst>
          </p:cNvPr>
          <p:cNvSpPr/>
          <p:nvPr/>
        </p:nvSpPr>
        <p:spPr>
          <a:xfrm>
            <a:off x="1016000" y="3775232"/>
            <a:ext cx="16356335" cy="1901668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819DC9-477E-6FCC-E007-154C4BDD018E}"/>
              </a:ext>
            </a:extLst>
          </p:cNvPr>
          <p:cNvSpPr/>
          <p:nvPr/>
        </p:nvSpPr>
        <p:spPr>
          <a:xfrm>
            <a:off x="5386954" y="7200558"/>
            <a:ext cx="7186045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갈매기형 수장[C] 15">
            <a:extLst>
              <a:ext uri="{FF2B5EF4-FFF2-40B4-BE49-F238E27FC236}">
                <a16:creationId xmlns:a16="http://schemas.microsoft.com/office/drawing/2014/main" id="{47D6D077-9A69-42A6-8BEE-F56B5D94A65E}"/>
              </a:ext>
            </a:extLst>
          </p:cNvPr>
          <p:cNvSpPr/>
          <p:nvPr/>
        </p:nvSpPr>
        <p:spPr>
          <a:xfrm rot="5400000">
            <a:off x="8709529" y="5768013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590347-3B3F-0860-1056-15363D69C154}"/>
              </a:ext>
            </a:extLst>
          </p:cNvPr>
          <p:cNvSpPr/>
          <p:nvPr/>
        </p:nvSpPr>
        <p:spPr>
          <a:xfrm>
            <a:off x="13258800" y="4031429"/>
            <a:ext cx="2286000" cy="48805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E64F1B-0D4B-5B8C-3B62-75A456B012A0}"/>
              </a:ext>
            </a:extLst>
          </p:cNvPr>
          <p:cNvSpPr/>
          <p:nvPr/>
        </p:nvSpPr>
        <p:spPr>
          <a:xfrm>
            <a:off x="9276717" y="8196986"/>
            <a:ext cx="857883" cy="37330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162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FA64F-14CF-8A01-9EA4-F9BD6948D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724C2AA-974E-23D1-8038-C8C237CA9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0" r="1904" b="1"/>
          <a:stretch/>
        </p:blipFill>
        <p:spPr>
          <a:xfrm>
            <a:off x="1066800" y="3965915"/>
            <a:ext cx="16200000" cy="155858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F42EF50-9836-9039-0B72-224644BB2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4F4989A-6048-EE0C-0DE5-4E00D0DFD3D7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Random Forest</a:t>
            </a: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(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ntree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=600 / 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mtry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=3)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5AE9572-BF93-C0AC-3F71-C51861A5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42C4B1-75C4-5235-110D-5C6286F8C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2C7A937-6743-3D7A-8505-02487DB76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FA4EE0-F80C-3093-0EEE-D8B8DA037F39}"/>
                  </a:ext>
                </a:extLst>
              </p:cNvPr>
              <p:cNvSpPr txBox="1"/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>
                    <a:latin typeface="+mn-ea"/>
                  </a:rPr>
                  <a:t>m</a:t>
                </a:r>
                <a:r>
                  <a:rPr kumimoji="1" lang="en-US" altLang="ko-KR" sz="3200" dirty="0" err="1">
                    <a:latin typeface="+mn-ea"/>
                  </a:rPr>
                  <a:t>try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설명변수의</a:t>
                </a:r>
                <a:r>
                  <a:rPr kumimoji="1" lang="en-US" altLang="ko-KR" sz="3200" dirty="0">
                    <a:latin typeface="+mn-ea"/>
                  </a:rPr>
                  <a:t>(</a:t>
                </a:r>
                <a:r>
                  <a:rPr kumimoji="1" lang="ko-KR" altLang="en-US" sz="3200" dirty="0">
                    <a:latin typeface="+mn-ea"/>
                  </a:rPr>
                  <a:t>독립변수 </a:t>
                </a:r>
                <a:r>
                  <a:rPr kumimoji="1" lang="en-US" altLang="ko-KR" sz="3200" dirty="0">
                    <a:latin typeface="+mn-ea"/>
                  </a:rPr>
                  <a:t>X = p)</a:t>
                </a:r>
                <a:r>
                  <a:rPr kumimoji="1" lang="ko-KR" altLang="en-US" sz="3200" dirty="0">
                    <a:latin typeface="+mn-ea"/>
                  </a:rPr>
                  <a:t> 루트를 씌워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kumimoji="1" lang="en-US" altLang="ko-KR" sz="3200" dirty="0">
                    <a:latin typeface="+mn-ea"/>
                  </a:rPr>
                  <a:t> </a:t>
                </a:r>
                <a:r>
                  <a:rPr kumimoji="1" lang="ko-KR" altLang="en-US" sz="3200" dirty="0">
                    <a:latin typeface="+mn-ea"/>
                  </a:rPr>
                  <a:t>값으로 고정하였다 </a:t>
                </a:r>
                <a:r>
                  <a:rPr kumimoji="1" lang="en-US" altLang="ko-KR" sz="3200" dirty="0">
                    <a:latin typeface="+mn-ea"/>
                  </a:rPr>
                  <a:t>→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  <m:r>
                      <a:rPr kumimoji="1" lang="ko-KR" altLang="en-US" sz="320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 err="1">
                    <a:latin typeface="+mn-ea"/>
                  </a:rPr>
                  <a:t>ntree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데이터셋이 커 </a:t>
                </a:r>
                <a:r>
                  <a:rPr kumimoji="1" lang="en-US" altLang="ko-KR" sz="3200" dirty="0">
                    <a:latin typeface="+mn-ea"/>
                  </a:rPr>
                  <a:t>500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~1000</a:t>
                </a:r>
                <a:r>
                  <a:rPr kumimoji="1" lang="ko-KR" altLang="en-US" sz="3200" dirty="0" err="1">
                    <a:latin typeface="+mn-ea"/>
                  </a:rPr>
                  <a:t>으로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100</a:t>
                </a:r>
                <a:r>
                  <a:rPr kumimoji="1" lang="ko-KR" altLang="en-US" sz="3200" dirty="0">
                    <a:latin typeface="+mn-ea"/>
                  </a:rPr>
                  <a:t> 단위로 상승하며 비교하였다</a:t>
                </a:r>
                <a:r>
                  <a:rPr kumimoji="1" lang="en-US" altLang="ko-KR" sz="3200" dirty="0">
                    <a:latin typeface="+mn-ea"/>
                  </a:rPr>
                  <a:t>.</a:t>
                </a:r>
                <a:endParaRPr kumimoji="1" lang="ko-KR" altLang="en-US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FA4EE0-F80C-3093-0EEE-D8B8DA037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blipFill>
                <a:blip r:embed="rId7"/>
                <a:stretch>
                  <a:fillRect l="-860" t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7DF9BCF4-7BB7-A1CA-F5C0-5DC4A83E4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1" b="-882"/>
          <a:stretch/>
        </p:blipFill>
        <p:spPr>
          <a:xfrm>
            <a:off x="5409256" y="7277100"/>
            <a:ext cx="7131600" cy="13379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5D34E2-F0A8-CFF7-AC58-A40A0468569E}"/>
              </a:ext>
            </a:extLst>
          </p:cNvPr>
          <p:cNvSpPr/>
          <p:nvPr/>
        </p:nvSpPr>
        <p:spPr>
          <a:xfrm>
            <a:off x="1016000" y="3775232"/>
            <a:ext cx="16356335" cy="1901668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345557-A1C2-F50E-3364-56DFB3195C42}"/>
              </a:ext>
            </a:extLst>
          </p:cNvPr>
          <p:cNvSpPr/>
          <p:nvPr/>
        </p:nvSpPr>
        <p:spPr>
          <a:xfrm>
            <a:off x="5386954" y="7200558"/>
            <a:ext cx="7186045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갈매기형 수장[C] 17">
            <a:extLst>
              <a:ext uri="{FF2B5EF4-FFF2-40B4-BE49-F238E27FC236}">
                <a16:creationId xmlns:a16="http://schemas.microsoft.com/office/drawing/2014/main" id="{E54757BF-BE5E-D4C1-2145-C4441D946E89}"/>
              </a:ext>
            </a:extLst>
          </p:cNvPr>
          <p:cNvSpPr/>
          <p:nvPr/>
        </p:nvSpPr>
        <p:spPr>
          <a:xfrm rot="5400000">
            <a:off x="8709529" y="5768013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45D47D-D2D6-1678-482B-4E41A53EDB8D}"/>
              </a:ext>
            </a:extLst>
          </p:cNvPr>
          <p:cNvSpPr/>
          <p:nvPr/>
        </p:nvSpPr>
        <p:spPr>
          <a:xfrm>
            <a:off x="13258800" y="4031429"/>
            <a:ext cx="2286000" cy="48805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4C32ED-CDD7-AF29-69C5-18435C24409F}"/>
              </a:ext>
            </a:extLst>
          </p:cNvPr>
          <p:cNvSpPr/>
          <p:nvPr/>
        </p:nvSpPr>
        <p:spPr>
          <a:xfrm>
            <a:off x="9276717" y="8196986"/>
            <a:ext cx="857883" cy="37330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1924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75C57-5041-01AD-BF90-8E30F8B62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920C6E-FD0C-988A-FD3F-F87B2083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B519D6C-3146-360F-F9CA-83A8557E90A9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Random Forest</a:t>
            </a: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(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ntree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=700 / 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mtry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=3)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EDA3070-5B92-3188-EDF2-EBCC0F9E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7AAFC44-D7CF-82C0-CEDA-B44305BC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FAD1DC8-CC35-45A1-C369-B79BBAAFF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A74BC3-5631-5F03-A33B-A72653AD3218}"/>
                  </a:ext>
                </a:extLst>
              </p:cNvPr>
              <p:cNvSpPr txBox="1"/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>
                    <a:latin typeface="+mn-ea"/>
                  </a:rPr>
                  <a:t>m</a:t>
                </a:r>
                <a:r>
                  <a:rPr kumimoji="1" lang="en-US" altLang="ko-KR" sz="3200" dirty="0" err="1">
                    <a:latin typeface="+mn-ea"/>
                  </a:rPr>
                  <a:t>try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설명변수의</a:t>
                </a:r>
                <a:r>
                  <a:rPr kumimoji="1" lang="en-US" altLang="ko-KR" sz="3200" dirty="0">
                    <a:latin typeface="+mn-ea"/>
                  </a:rPr>
                  <a:t>(</a:t>
                </a:r>
                <a:r>
                  <a:rPr kumimoji="1" lang="ko-KR" altLang="en-US" sz="3200" dirty="0">
                    <a:latin typeface="+mn-ea"/>
                  </a:rPr>
                  <a:t>독립변수 </a:t>
                </a:r>
                <a:r>
                  <a:rPr kumimoji="1" lang="en-US" altLang="ko-KR" sz="3200" dirty="0">
                    <a:latin typeface="+mn-ea"/>
                  </a:rPr>
                  <a:t>X = p)</a:t>
                </a:r>
                <a:r>
                  <a:rPr kumimoji="1" lang="ko-KR" altLang="en-US" sz="3200" dirty="0">
                    <a:latin typeface="+mn-ea"/>
                  </a:rPr>
                  <a:t> 루트를 씌워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kumimoji="1" lang="en-US" altLang="ko-KR" sz="3200" dirty="0">
                    <a:latin typeface="+mn-ea"/>
                  </a:rPr>
                  <a:t> </a:t>
                </a:r>
                <a:r>
                  <a:rPr kumimoji="1" lang="ko-KR" altLang="en-US" sz="3200" dirty="0">
                    <a:latin typeface="+mn-ea"/>
                  </a:rPr>
                  <a:t>값으로 고정하였다 </a:t>
                </a:r>
                <a:r>
                  <a:rPr kumimoji="1" lang="en-US" altLang="ko-KR" sz="3200" dirty="0">
                    <a:latin typeface="+mn-ea"/>
                  </a:rPr>
                  <a:t>→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  <m:r>
                      <a:rPr kumimoji="1" lang="ko-KR" altLang="en-US" sz="320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 err="1">
                    <a:latin typeface="+mn-ea"/>
                  </a:rPr>
                  <a:t>ntree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데이터셋이 커 </a:t>
                </a:r>
                <a:r>
                  <a:rPr kumimoji="1" lang="en-US" altLang="ko-KR" sz="3200" dirty="0">
                    <a:latin typeface="+mn-ea"/>
                  </a:rPr>
                  <a:t>500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~1000</a:t>
                </a:r>
                <a:r>
                  <a:rPr kumimoji="1" lang="ko-KR" altLang="en-US" sz="3200" dirty="0" err="1">
                    <a:latin typeface="+mn-ea"/>
                  </a:rPr>
                  <a:t>으로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100</a:t>
                </a:r>
                <a:r>
                  <a:rPr kumimoji="1" lang="ko-KR" altLang="en-US" sz="3200" dirty="0">
                    <a:latin typeface="+mn-ea"/>
                  </a:rPr>
                  <a:t> 단위로 상승하며 비교하였다</a:t>
                </a:r>
                <a:r>
                  <a:rPr kumimoji="1" lang="en-US" altLang="ko-KR" sz="3200" dirty="0">
                    <a:latin typeface="+mn-ea"/>
                  </a:rPr>
                  <a:t>.</a:t>
                </a:r>
                <a:endParaRPr kumimoji="1" lang="ko-KR" altLang="en-US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A74BC3-5631-5F03-A33B-A72653AD3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blipFill>
                <a:blip r:embed="rId6"/>
                <a:stretch>
                  <a:fillRect l="-860" t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4BD5689-B430-78DE-7F77-53D149421F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054"/>
          <a:stretch/>
        </p:blipFill>
        <p:spPr>
          <a:xfrm>
            <a:off x="1132752" y="4000500"/>
            <a:ext cx="16200000" cy="13859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D69E05-5398-20C5-77A5-4394232F905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9532" b="-3302"/>
          <a:stretch/>
        </p:blipFill>
        <p:spPr>
          <a:xfrm>
            <a:off x="5410200" y="7443735"/>
            <a:ext cx="7131600" cy="11287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449D1-0528-6E7A-5360-6104892D5DD5}"/>
              </a:ext>
            </a:extLst>
          </p:cNvPr>
          <p:cNvSpPr/>
          <p:nvPr/>
        </p:nvSpPr>
        <p:spPr>
          <a:xfrm>
            <a:off x="1016000" y="3775232"/>
            <a:ext cx="16356335" cy="1901668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ED9F0-332C-EEFD-9F28-77BCC34E9E8F}"/>
              </a:ext>
            </a:extLst>
          </p:cNvPr>
          <p:cNvSpPr/>
          <p:nvPr/>
        </p:nvSpPr>
        <p:spPr>
          <a:xfrm>
            <a:off x="5386954" y="7200558"/>
            <a:ext cx="7186045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갈매기형 수장[C] 11">
            <a:extLst>
              <a:ext uri="{FF2B5EF4-FFF2-40B4-BE49-F238E27FC236}">
                <a16:creationId xmlns:a16="http://schemas.microsoft.com/office/drawing/2014/main" id="{EB4CD8A2-3373-B382-DDA9-387ED97C91F1}"/>
              </a:ext>
            </a:extLst>
          </p:cNvPr>
          <p:cNvSpPr/>
          <p:nvPr/>
        </p:nvSpPr>
        <p:spPr>
          <a:xfrm rot="5400000">
            <a:off x="8709529" y="5768013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0FB64D-E107-1EC2-1518-7C01CAA70F76}"/>
              </a:ext>
            </a:extLst>
          </p:cNvPr>
          <p:cNvSpPr/>
          <p:nvPr/>
        </p:nvSpPr>
        <p:spPr>
          <a:xfrm>
            <a:off x="13258800" y="4031429"/>
            <a:ext cx="2286000" cy="48805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F5B3CE-835A-E795-7218-E61A72B98F4F}"/>
              </a:ext>
            </a:extLst>
          </p:cNvPr>
          <p:cNvSpPr/>
          <p:nvPr/>
        </p:nvSpPr>
        <p:spPr>
          <a:xfrm>
            <a:off x="9276717" y="8196986"/>
            <a:ext cx="857883" cy="37330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6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EB97-1FE3-0F98-1AE3-5FEC25730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D4B411D-5327-618B-D1EF-600B31810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69" y="3959103"/>
            <a:ext cx="16200000" cy="155876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E62149F-6E19-A54E-4C7F-3894E3C3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B376C4F-EF05-40D6-E5DB-88D430613BA2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Random Forest</a:t>
            </a: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(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ntree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=800 / 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mtry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=3)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BD98871-116E-9994-F810-59176811B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06A4A32-5EB9-8DBC-5854-C117A1B56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BB145FD-80F5-A594-BA84-AFE466CC2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CC832F-FDD0-7E58-9B11-06AB1DB69A12}"/>
                  </a:ext>
                </a:extLst>
              </p:cNvPr>
              <p:cNvSpPr txBox="1"/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>
                    <a:latin typeface="+mn-ea"/>
                  </a:rPr>
                  <a:t>m</a:t>
                </a:r>
                <a:r>
                  <a:rPr kumimoji="1" lang="en-US" altLang="ko-KR" sz="3200" dirty="0" err="1">
                    <a:latin typeface="+mn-ea"/>
                  </a:rPr>
                  <a:t>try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설명변수의</a:t>
                </a:r>
                <a:r>
                  <a:rPr kumimoji="1" lang="en-US" altLang="ko-KR" sz="3200" dirty="0">
                    <a:latin typeface="+mn-ea"/>
                  </a:rPr>
                  <a:t>(</a:t>
                </a:r>
                <a:r>
                  <a:rPr kumimoji="1" lang="ko-KR" altLang="en-US" sz="3200" dirty="0">
                    <a:latin typeface="+mn-ea"/>
                  </a:rPr>
                  <a:t>독립변수 </a:t>
                </a:r>
                <a:r>
                  <a:rPr kumimoji="1" lang="en-US" altLang="ko-KR" sz="3200" dirty="0">
                    <a:latin typeface="+mn-ea"/>
                  </a:rPr>
                  <a:t>X = p)</a:t>
                </a:r>
                <a:r>
                  <a:rPr kumimoji="1" lang="ko-KR" altLang="en-US" sz="3200" dirty="0">
                    <a:latin typeface="+mn-ea"/>
                  </a:rPr>
                  <a:t> 루트를 씌워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kumimoji="1" lang="en-US" altLang="ko-KR" sz="3200" dirty="0">
                    <a:latin typeface="+mn-ea"/>
                  </a:rPr>
                  <a:t> </a:t>
                </a:r>
                <a:r>
                  <a:rPr kumimoji="1" lang="ko-KR" altLang="en-US" sz="3200" dirty="0">
                    <a:latin typeface="+mn-ea"/>
                  </a:rPr>
                  <a:t>값으로 고정하였다 </a:t>
                </a:r>
                <a:r>
                  <a:rPr kumimoji="1" lang="en-US" altLang="ko-KR" sz="3200" dirty="0">
                    <a:latin typeface="+mn-ea"/>
                  </a:rPr>
                  <a:t>→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  <m:r>
                      <a:rPr kumimoji="1" lang="ko-KR" altLang="en-US" sz="320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 err="1">
                    <a:latin typeface="+mn-ea"/>
                  </a:rPr>
                  <a:t>ntree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데이터셋이 커 </a:t>
                </a:r>
                <a:r>
                  <a:rPr kumimoji="1" lang="en-US" altLang="ko-KR" sz="3200" dirty="0">
                    <a:latin typeface="+mn-ea"/>
                  </a:rPr>
                  <a:t>500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~1000</a:t>
                </a:r>
                <a:r>
                  <a:rPr kumimoji="1" lang="ko-KR" altLang="en-US" sz="3200" dirty="0" err="1">
                    <a:latin typeface="+mn-ea"/>
                  </a:rPr>
                  <a:t>으로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100</a:t>
                </a:r>
                <a:r>
                  <a:rPr kumimoji="1" lang="ko-KR" altLang="en-US" sz="3200" dirty="0">
                    <a:latin typeface="+mn-ea"/>
                  </a:rPr>
                  <a:t> 단위로 상승하며 비교하였다</a:t>
                </a:r>
                <a:r>
                  <a:rPr kumimoji="1" lang="en-US" altLang="ko-KR" sz="3200" dirty="0">
                    <a:latin typeface="+mn-ea"/>
                  </a:rPr>
                  <a:t>.</a:t>
                </a:r>
                <a:endParaRPr kumimoji="1" lang="ko-KR" altLang="en-US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CC832F-FDD0-7E58-9B11-06AB1DB69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blipFill>
                <a:blip r:embed="rId7"/>
                <a:stretch>
                  <a:fillRect l="-860" t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2D2B85DF-F1C1-4752-633E-0B1B0F33FBF6}"/>
              </a:ext>
            </a:extLst>
          </p:cNvPr>
          <p:cNvSpPr/>
          <p:nvPr/>
        </p:nvSpPr>
        <p:spPr>
          <a:xfrm>
            <a:off x="1016000" y="3775232"/>
            <a:ext cx="16356335" cy="1901668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21D398-C7A8-3632-BD96-C16259E28D31}"/>
              </a:ext>
            </a:extLst>
          </p:cNvPr>
          <p:cNvSpPr/>
          <p:nvPr/>
        </p:nvSpPr>
        <p:spPr>
          <a:xfrm>
            <a:off x="5386954" y="7200558"/>
            <a:ext cx="7186045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갈매기형 수장[C] 9">
            <a:extLst>
              <a:ext uri="{FF2B5EF4-FFF2-40B4-BE49-F238E27FC236}">
                <a16:creationId xmlns:a16="http://schemas.microsoft.com/office/drawing/2014/main" id="{01FA713E-CF6E-0240-2034-55532734A263}"/>
              </a:ext>
            </a:extLst>
          </p:cNvPr>
          <p:cNvSpPr/>
          <p:nvPr/>
        </p:nvSpPr>
        <p:spPr>
          <a:xfrm rot="5400000">
            <a:off x="8709529" y="5768013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텍스트, 폰트, 화이트, 라인이(가) 표시된 사진&#10;&#10;자동 생성된 설명">
            <a:extLst>
              <a:ext uri="{FF2B5EF4-FFF2-40B4-BE49-F238E27FC236}">
                <a16:creationId xmlns:a16="http://schemas.microsoft.com/office/drawing/2014/main" id="{64BD7966-E3F9-8C5B-6ABC-22C548D1F7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353300"/>
            <a:ext cx="7131600" cy="117204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CFE5D0-C1B0-5561-070C-1D12CA98E065}"/>
              </a:ext>
            </a:extLst>
          </p:cNvPr>
          <p:cNvSpPr/>
          <p:nvPr/>
        </p:nvSpPr>
        <p:spPr>
          <a:xfrm>
            <a:off x="13258800" y="4031429"/>
            <a:ext cx="2286000" cy="48805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338D00-B161-AAE8-4B20-9BB61947C4EF}"/>
              </a:ext>
            </a:extLst>
          </p:cNvPr>
          <p:cNvSpPr/>
          <p:nvPr/>
        </p:nvSpPr>
        <p:spPr>
          <a:xfrm>
            <a:off x="9276717" y="8196986"/>
            <a:ext cx="857883" cy="37330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601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B32C1-33C3-299A-BB73-0D469E2F4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897EE3-986C-C881-559F-FA666F53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4FD50EE-53E8-8223-2526-AE5274F46DD9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Random Forest</a:t>
            </a: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(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ntree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=900 / 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mtry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=3)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F244B6B-59B8-20CE-F80E-975A648E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9D290A-F7E3-4AC2-1637-B3E2023B9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D39DC16-F668-6E1F-DC14-F0B627C30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0E84BF-C2F4-D126-76B9-A76A7C608714}"/>
                  </a:ext>
                </a:extLst>
              </p:cNvPr>
              <p:cNvSpPr txBox="1"/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>
                    <a:latin typeface="+mn-ea"/>
                  </a:rPr>
                  <a:t>m</a:t>
                </a:r>
                <a:r>
                  <a:rPr kumimoji="1" lang="en-US" altLang="ko-KR" sz="3200" dirty="0" err="1">
                    <a:latin typeface="+mn-ea"/>
                  </a:rPr>
                  <a:t>try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설명변수의</a:t>
                </a:r>
                <a:r>
                  <a:rPr kumimoji="1" lang="en-US" altLang="ko-KR" sz="3200" dirty="0">
                    <a:latin typeface="+mn-ea"/>
                  </a:rPr>
                  <a:t>(</a:t>
                </a:r>
                <a:r>
                  <a:rPr kumimoji="1" lang="ko-KR" altLang="en-US" sz="3200" dirty="0">
                    <a:latin typeface="+mn-ea"/>
                  </a:rPr>
                  <a:t>독립변수 </a:t>
                </a:r>
                <a:r>
                  <a:rPr kumimoji="1" lang="en-US" altLang="ko-KR" sz="3200" dirty="0">
                    <a:latin typeface="+mn-ea"/>
                  </a:rPr>
                  <a:t>X = p)</a:t>
                </a:r>
                <a:r>
                  <a:rPr kumimoji="1" lang="ko-KR" altLang="en-US" sz="3200" dirty="0">
                    <a:latin typeface="+mn-ea"/>
                  </a:rPr>
                  <a:t> 루트를 씌워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kumimoji="1" lang="en-US" altLang="ko-KR" sz="3200" dirty="0">
                    <a:latin typeface="+mn-ea"/>
                  </a:rPr>
                  <a:t> </a:t>
                </a:r>
                <a:r>
                  <a:rPr kumimoji="1" lang="ko-KR" altLang="en-US" sz="3200" dirty="0">
                    <a:latin typeface="+mn-ea"/>
                  </a:rPr>
                  <a:t>값으로 고정하였다 </a:t>
                </a:r>
                <a:r>
                  <a:rPr kumimoji="1" lang="en-US" altLang="ko-KR" sz="3200" dirty="0">
                    <a:latin typeface="+mn-ea"/>
                  </a:rPr>
                  <a:t>→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  <m:r>
                      <a:rPr kumimoji="1" lang="ko-KR" altLang="en-US" sz="320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 err="1">
                    <a:latin typeface="+mn-ea"/>
                  </a:rPr>
                  <a:t>ntree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데이터셋이 커 </a:t>
                </a:r>
                <a:r>
                  <a:rPr kumimoji="1" lang="en-US" altLang="ko-KR" sz="3200" dirty="0">
                    <a:latin typeface="+mn-ea"/>
                  </a:rPr>
                  <a:t>500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~1000</a:t>
                </a:r>
                <a:r>
                  <a:rPr kumimoji="1" lang="ko-KR" altLang="en-US" sz="3200" dirty="0" err="1">
                    <a:latin typeface="+mn-ea"/>
                  </a:rPr>
                  <a:t>으로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100</a:t>
                </a:r>
                <a:r>
                  <a:rPr kumimoji="1" lang="ko-KR" altLang="en-US" sz="3200" dirty="0">
                    <a:latin typeface="+mn-ea"/>
                  </a:rPr>
                  <a:t> 단위로 상승하며 비교하였다</a:t>
                </a:r>
                <a:r>
                  <a:rPr kumimoji="1" lang="en-US" altLang="ko-KR" sz="3200" dirty="0">
                    <a:latin typeface="+mn-ea"/>
                  </a:rPr>
                  <a:t>.</a:t>
                </a:r>
                <a:endParaRPr kumimoji="1" lang="ko-KR" altLang="en-US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0E84BF-C2F4-D126-76B9-A76A7C608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blipFill>
                <a:blip r:embed="rId6"/>
                <a:stretch>
                  <a:fillRect l="-860" t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9C082A72-11C9-8E40-CEAD-CEF2929F78A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291" r="2399"/>
          <a:stretch/>
        </p:blipFill>
        <p:spPr>
          <a:xfrm>
            <a:off x="1016000" y="3984178"/>
            <a:ext cx="16200000" cy="13845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0BA8E1-05B5-D72E-A58E-D0FAC08C9D8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790"/>
          <a:stretch/>
        </p:blipFill>
        <p:spPr>
          <a:xfrm>
            <a:off x="5410200" y="7439876"/>
            <a:ext cx="7131600" cy="11326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95749C-888C-AABC-FFFB-94BC0EBE3B05}"/>
              </a:ext>
            </a:extLst>
          </p:cNvPr>
          <p:cNvSpPr/>
          <p:nvPr/>
        </p:nvSpPr>
        <p:spPr>
          <a:xfrm>
            <a:off x="1016000" y="3775232"/>
            <a:ext cx="16356335" cy="1901668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2013F-1454-4652-EF53-AC78493A4D5F}"/>
              </a:ext>
            </a:extLst>
          </p:cNvPr>
          <p:cNvSpPr/>
          <p:nvPr/>
        </p:nvSpPr>
        <p:spPr>
          <a:xfrm>
            <a:off x="5386954" y="7200558"/>
            <a:ext cx="7186045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갈매기형 수장[C] 17">
            <a:extLst>
              <a:ext uri="{FF2B5EF4-FFF2-40B4-BE49-F238E27FC236}">
                <a16:creationId xmlns:a16="http://schemas.microsoft.com/office/drawing/2014/main" id="{5637D745-1B1B-BBB6-2D02-55DCCCD0C0D6}"/>
              </a:ext>
            </a:extLst>
          </p:cNvPr>
          <p:cNvSpPr/>
          <p:nvPr/>
        </p:nvSpPr>
        <p:spPr>
          <a:xfrm rot="5400000">
            <a:off x="8709529" y="5768013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9DF926-7CD4-43EB-CA9B-781AC9D58341}"/>
              </a:ext>
            </a:extLst>
          </p:cNvPr>
          <p:cNvSpPr/>
          <p:nvPr/>
        </p:nvSpPr>
        <p:spPr>
          <a:xfrm>
            <a:off x="13258800" y="4031429"/>
            <a:ext cx="2286000" cy="48805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7A38C4-23E5-6C1D-D811-BE8779D36F42}"/>
              </a:ext>
            </a:extLst>
          </p:cNvPr>
          <p:cNvSpPr/>
          <p:nvPr/>
        </p:nvSpPr>
        <p:spPr>
          <a:xfrm>
            <a:off x="9276717" y="8196986"/>
            <a:ext cx="857883" cy="37330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854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1C58B-740D-0423-7F62-6C7DA68D7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5C6492-55D8-77E8-20E6-06171C186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90F8847-5B99-5033-8B34-4D6F1D79938D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Random Forest</a:t>
            </a: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(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ntree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=1000 / </a:t>
            </a:r>
            <a:r>
              <a:rPr lang="en-US" altLang="ko-KR" sz="4000" b="1" dirty="0" err="1">
                <a:solidFill>
                  <a:srgbClr val="3452F0"/>
                </a:solidFill>
                <a:latin typeface="+mj-ea"/>
                <a:ea typeface="+mj-ea"/>
              </a:rPr>
              <a:t>mtry</a:t>
            </a:r>
            <a:r>
              <a:rPr lang="en-US" altLang="ko-KR" sz="4000" b="1" dirty="0">
                <a:solidFill>
                  <a:srgbClr val="3452F0"/>
                </a:solidFill>
                <a:latin typeface="+mj-ea"/>
                <a:ea typeface="+mj-ea"/>
              </a:rPr>
              <a:t>=3)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65E775F-BE41-0294-FBDB-C82FAC54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82BD52B-5494-6FA4-A6E5-FD130C18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975D418-63E2-5A8D-9B8F-B6A25BE88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BC2B81-4FB8-E9E6-3A3E-BE1BFAC696A5}"/>
                  </a:ext>
                </a:extLst>
              </p:cNvPr>
              <p:cNvSpPr txBox="1"/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>
                    <a:latin typeface="+mn-ea"/>
                  </a:rPr>
                  <a:t>m</a:t>
                </a:r>
                <a:r>
                  <a:rPr kumimoji="1" lang="en-US" altLang="ko-KR" sz="3200" dirty="0" err="1">
                    <a:latin typeface="+mn-ea"/>
                  </a:rPr>
                  <a:t>try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설명변수의</a:t>
                </a:r>
                <a:r>
                  <a:rPr kumimoji="1" lang="en-US" altLang="ko-KR" sz="3200" dirty="0">
                    <a:latin typeface="+mn-ea"/>
                  </a:rPr>
                  <a:t>(</a:t>
                </a:r>
                <a:r>
                  <a:rPr kumimoji="1" lang="ko-KR" altLang="en-US" sz="3200" dirty="0">
                    <a:latin typeface="+mn-ea"/>
                  </a:rPr>
                  <a:t>독립변수 </a:t>
                </a:r>
                <a:r>
                  <a:rPr kumimoji="1" lang="en-US" altLang="ko-KR" sz="3200" dirty="0">
                    <a:latin typeface="+mn-ea"/>
                  </a:rPr>
                  <a:t>X = p)</a:t>
                </a:r>
                <a:r>
                  <a:rPr kumimoji="1" lang="ko-KR" altLang="en-US" sz="3200" dirty="0">
                    <a:latin typeface="+mn-ea"/>
                  </a:rPr>
                  <a:t> 루트를 씌워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kumimoji="1" lang="en-US" altLang="ko-KR" sz="3200" dirty="0">
                    <a:latin typeface="+mn-ea"/>
                  </a:rPr>
                  <a:t> </a:t>
                </a:r>
                <a:r>
                  <a:rPr kumimoji="1" lang="ko-KR" altLang="en-US" sz="3200" dirty="0">
                    <a:latin typeface="+mn-ea"/>
                  </a:rPr>
                  <a:t>값으로 고정하였다 </a:t>
                </a:r>
                <a:r>
                  <a:rPr kumimoji="1" lang="en-US" altLang="ko-KR" sz="3200" dirty="0">
                    <a:latin typeface="+mn-ea"/>
                  </a:rPr>
                  <a:t>→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  <m:r>
                      <a:rPr kumimoji="1" lang="ko-KR" altLang="en-US" sz="320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kumimoji="1" lang="en-US" altLang="ko-KR" sz="3200" dirty="0">
                  <a:latin typeface="+mn-ea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ko-KR" sz="3200" dirty="0" err="1">
                    <a:latin typeface="+mn-ea"/>
                  </a:rPr>
                  <a:t>ntree</a:t>
                </a:r>
                <a:r>
                  <a:rPr kumimoji="1" lang="en-US" altLang="ko-KR" sz="3200" dirty="0">
                    <a:latin typeface="+mn-ea"/>
                  </a:rPr>
                  <a:t> :</a:t>
                </a:r>
                <a:r>
                  <a:rPr kumimoji="1" lang="ko-KR" altLang="en-US" sz="3200" dirty="0">
                    <a:latin typeface="+mn-ea"/>
                  </a:rPr>
                  <a:t> 데이터셋이 커 </a:t>
                </a:r>
                <a:r>
                  <a:rPr kumimoji="1" lang="en-US" altLang="ko-KR" sz="3200" dirty="0">
                    <a:latin typeface="+mn-ea"/>
                  </a:rPr>
                  <a:t>500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~1000</a:t>
                </a:r>
                <a:r>
                  <a:rPr kumimoji="1" lang="ko-KR" altLang="en-US" sz="3200" dirty="0" err="1">
                    <a:latin typeface="+mn-ea"/>
                  </a:rPr>
                  <a:t>으로</a:t>
                </a:r>
                <a:r>
                  <a:rPr kumimoji="1" lang="ko-KR" altLang="en-US" sz="3200" dirty="0">
                    <a:latin typeface="+mn-ea"/>
                  </a:rPr>
                  <a:t> </a:t>
                </a:r>
                <a:r>
                  <a:rPr kumimoji="1" lang="en-US" altLang="ko-KR" sz="3200" dirty="0">
                    <a:latin typeface="+mn-ea"/>
                  </a:rPr>
                  <a:t>100</a:t>
                </a:r>
                <a:r>
                  <a:rPr kumimoji="1" lang="ko-KR" altLang="en-US" sz="3200" dirty="0">
                    <a:latin typeface="+mn-ea"/>
                  </a:rPr>
                  <a:t> 단위로 상승하며 비교하였다</a:t>
                </a:r>
                <a:r>
                  <a:rPr kumimoji="1" lang="en-US" altLang="ko-KR" sz="3200" dirty="0">
                    <a:latin typeface="+mn-ea"/>
                  </a:rPr>
                  <a:t>.</a:t>
                </a:r>
                <a:endParaRPr kumimoji="1" lang="ko-KR" altLang="en-US" sz="32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BC2B81-4FB8-E9E6-3A3E-BE1BFAC69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54615"/>
                <a:ext cx="16243300" cy="1146468"/>
              </a:xfrm>
              <a:prstGeom prst="rect">
                <a:avLst/>
              </a:prstGeom>
              <a:blipFill>
                <a:blip r:embed="rId6"/>
                <a:stretch>
                  <a:fillRect l="-860" t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F96533AE-9450-AF0E-9316-205F746552AD}"/>
              </a:ext>
            </a:extLst>
          </p:cNvPr>
          <p:cNvSpPr/>
          <p:nvPr/>
        </p:nvSpPr>
        <p:spPr>
          <a:xfrm>
            <a:off x="1016000" y="3775232"/>
            <a:ext cx="16356335" cy="1901668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A58B11-DEC7-2BB2-A8B1-3FCB21CF88A7}"/>
              </a:ext>
            </a:extLst>
          </p:cNvPr>
          <p:cNvSpPr/>
          <p:nvPr/>
        </p:nvSpPr>
        <p:spPr>
          <a:xfrm>
            <a:off x="5386954" y="7200558"/>
            <a:ext cx="7186045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갈매기형 수장[C] 9">
            <a:extLst>
              <a:ext uri="{FF2B5EF4-FFF2-40B4-BE49-F238E27FC236}">
                <a16:creationId xmlns:a16="http://schemas.microsoft.com/office/drawing/2014/main" id="{4C4B9498-3C48-8B8D-0BDF-674C192B6FB9}"/>
              </a:ext>
            </a:extLst>
          </p:cNvPr>
          <p:cNvSpPr/>
          <p:nvPr/>
        </p:nvSpPr>
        <p:spPr>
          <a:xfrm rot="5400000">
            <a:off x="8709529" y="5768013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C42BD9-9974-BDEC-75B0-50921FD09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924300"/>
            <a:ext cx="16200000" cy="15879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5F27DC-D565-41EA-FE01-309A1189C6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7435578"/>
            <a:ext cx="7131600" cy="11369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2E5339-5285-9941-DACE-7DEC630227B5}"/>
              </a:ext>
            </a:extLst>
          </p:cNvPr>
          <p:cNvSpPr/>
          <p:nvPr/>
        </p:nvSpPr>
        <p:spPr>
          <a:xfrm>
            <a:off x="13258800" y="4031429"/>
            <a:ext cx="2286000" cy="48805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2EA241-0C40-44A0-D0FC-CCEB82858920}"/>
              </a:ext>
            </a:extLst>
          </p:cNvPr>
          <p:cNvSpPr/>
          <p:nvPr/>
        </p:nvSpPr>
        <p:spPr>
          <a:xfrm>
            <a:off x="9276717" y="8196986"/>
            <a:ext cx="857883" cy="37330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8124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E50A0-7A88-769F-A2E8-9C0D2014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5189214-425C-7144-FF1C-AE98319F8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327C3C0-F6A8-5346-4092-EE994E7D8A74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Random Forest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A9F15B2-7F67-1349-33E4-60D895DD3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B28E604-BEC7-2428-1E7E-89ABF37A2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4941F24-360A-ADAC-273A-1CD6958F6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00919-6277-36E7-E272-97977A1DA30D}"/>
              </a:ext>
            </a:extLst>
          </p:cNvPr>
          <p:cNvSpPr txBox="1"/>
          <p:nvPr/>
        </p:nvSpPr>
        <p:spPr>
          <a:xfrm>
            <a:off x="1028700" y="2154615"/>
            <a:ext cx="16243300" cy="221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ko-KR" sz="3200" dirty="0" err="1">
                <a:latin typeface="+mn-ea"/>
              </a:rPr>
              <a:t>ntree</a:t>
            </a:r>
            <a:r>
              <a:rPr lang="en" altLang="ko-KR" sz="3200" dirty="0">
                <a:latin typeface="+mn-ea"/>
              </a:rPr>
              <a:t> </a:t>
            </a:r>
            <a:r>
              <a:rPr lang="en-US" altLang="ko-KR" sz="3200" dirty="0">
                <a:latin typeface="+mn-ea"/>
              </a:rPr>
              <a:t>700</a:t>
            </a:r>
            <a:r>
              <a:rPr lang="ko-KR" altLang="en-US" sz="3200" dirty="0">
                <a:latin typeface="+mn-ea"/>
              </a:rPr>
              <a:t>이 </a:t>
            </a:r>
            <a:r>
              <a:rPr lang="en-US" altLang="ko-KR" sz="3200" dirty="0">
                <a:latin typeface="+mn-ea"/>
              </a:rPr>
              <a:t>72.8%</a:t>
            </a:r>
            <a:r>
              <a:rPr lang="ko-KR" altLang="en-US" sz="3200" dirty="0">
                <a:latin typeface="+mn-ea"/>
              </a:rPr>
              <a:t>의 정확도로 가장 우수한 성능을 보였다</a:t>
            </a:r>
            <a:r>
              <a:rPr lang="en-US" altLang="ko-KR" sz="32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3200" dirty="0">
                <a:latin typeface="+mn-ea"/>
              </a:rPr>
              <a:t>상위 </a:t>
            </a:r>
            <a:r>
              <a:rPr lang="en-US" altLang="ko-KR" sz="3200" dirty="0">
                <a:latin typeface="+mn-ea"/>
              </a:rPr>
              <a:t>50</a:t>
            </a:r>
            <a:r>
              <a:rPr lang="ko-KR" altLang="en-US" sz="3200" dirty="0">
                <a:latin typeface="+mn-ea"/>
              </a:rPr>
              <a:t>개 범주만 유지하고 나머지 범주를 </a:t>
            </a:r>
            <a:r>
              <a:rPr lang="en-US" altLang="ko-KR" sz="3200" dirty="0">
                <a:latin typeface="+mn-ea"/>
              </a:rPr>
              <a:t>'</a:t>
            </a:r>
            <a:r>
              <a:rPr lang="en" altLang="ko-KR" sz="3200" dirty="0">
                <a:latin typeface="+mn-ea"/>
              </a:rPr>
              <a:t>Other'</a:t>
            </a:r>
            <a:r>
              <a:rPr lang="ko-KR" altLang="en-US" sz="3200" dirty="0">
                <a:latin typeface="+mn-ea"/>
              </a:rPr>
              <a:t>로 그룹화한 것이 결과에 영향을 미친 것으로 보인다</a:t>
            </a:r>
            <a:r>
              <a:rPr lang="en-US" altLang="ko-KR" sz="3200" dirty="0">
                <a:latin typeface="+mn-ea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0F5D974-ABE3-4FA7-BD5F-D39F1FE75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82296"/>
              </p:ext>
            </p:extLst>
          </p:nvPr>
        </p:nvGraphicFramePr>
        <p:xfrm>
          <a:off x="1200149" y="6499460"/>
          <a:ext cx="15900402" cy="223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486">
                  <a:extLst>
                    <a:ext uri="{9D8B030D-6E8A-4147-A177-3AD203B41FA5}">
                      <a16:colId xmlns:a16="http://schemas.microsoft.com/office/drawing/2014/main" val="3639173699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546706185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2111819887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3218016906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615133729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698004795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3719513677"/>
                    </a:ext>
                  </a:extLst>
                </a:gridCol>
              </a:tblGrid>
              <a:tr h="11157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 500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 600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 700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 800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 900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=1000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288899"/>
                  </a:ext>
                </a:extLst>
              </a:tr>
              <a:tr h="11157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dirty="0"/>
                        <a:t>정확도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71.2%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71.2%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72.8%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71.7%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72.3%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72.2%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71105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4A946A-5D9B-4C35-6548-FE49A065D90D}"/>
              </a:ext>
            </a:extLst>
          </p:cNvPr>
          <p:cNvSpPr/>
          <p:nvPr/>
        </p:nvSpPr>
        <p:spPr>
          <a:xfrm>
            <a:off x="8001000" y="6499460"/>
            <a:ext cx="2286000" cy="22314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0768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128AB-806C-6DB2-5AC8-D8116D811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5F4885-D9DA-0C64-9DE9-C39D3FD98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7A11CE6-CF57-D21A-2098-34AF5DCEA2D2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Random Forest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D65075-9F19-830F-FFF5-FCAC2481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5D8169-193A-9D0E-E649-D1B80282E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E5A1F97-CF5E-41A0-1BA4-6EBFD2235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B8AFEA-D5BE-B758-1982-6E4B5733CABC}"/>
              </a:ext>
            </a:extLst>
          </p:cNvPr>
          <p:cNvSpPr txBox="1"/>
          <p:nvPr/>
        </p:nvSpPr>
        <p:spPr>
          <a:xfrm>
            <a:off x="1028700" y="2154615"/>
            <a:ext cx="16243300" cy="3690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3200" dirty="0">
                <a:latin typeface="+mn-ea"/>
              </a:rPr>
              <a:t>효과 및 결과 </a:t>
            </a:r>
            <a:r>
              <a:rPr lang="en-US" altLang="ko-KR" sz="3200" dirty="0">
                <a:latin typeface="+mn-ea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정확도 향상 </a:t>
            </a:r>
            <a:r>
              <a:rPr lang="en-US" altLang="ko-KR" sz="3200" dirty="0">
                <a:latin typeface="+mn-ea"/>
              </a:rPr>
              <a:t>: </a:t>
            </a:r>
            <a:r>
              <a:rPr lang="ko-KR" altLang="en-US" sz="3200" dirty="0">
                <a:latin typeface="+mn-ea"/>
              </a:rPr>
              <a:t>범주 수를 줄임으로써 모델의 복잡도가 감소하고 학습이 안정적으로 이루어졌다</a:t>
            </a:r>
            <a:r>
              <a:rPr lang="en-US" altLang="ko-KR" sz="3200" dirty="0">
                <a:latin typeface="+mn-ea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n-ea"/>
              </a:rPr>
              <a:t>한계점 </a:t>
            </a:r>
            <a:r>
              <a:rPr lang="en-US" altLang="ko-KR" sz="3200" dirty="0">
                <a:latin typeface="+mn-ea"/>
              </a:rPr>
              <a:t>: </a:t>
            </a:r>
            <a:r>
              <a:rPr lang="en" altLang="ko-KR" sz="3200" b="1" dirty="0">
                <a:solidFill>
                  <a:srgbClr val="3452F0"/>
                </a:solidFill>
                <a:latin typeface="+mn-ea"/>
              </a:rPr>
              <a:t>Other </a:t>
            </a:r>
            <a:r>
              <a:rPr lang="ko-KR" altLang="en-US" sz="3200" b="1" dirty="0">
                <a:solidFill>
                  <a:srgbClr val="3452F0"/>
                </a:solidFill>
                <a:latin typeface="+mn-ea"/>
              </a:rPr>
              <a:t>범주가 과도하게 증가하면서</a:t>
            </a:r>
            <a:r>
              <a:rPr lang="en-US" altLang="ko-KR" sz="3200" b="1" dirty="0">
                <a:solidFill>
                  <a:srgbClr val="3452F0"/>
                </a:solidFill>
                <a:latin typeface="+mn-ea"/>
              </a:rPr>
              <a:t>, </a:t>
            </a:r>
            <a:r>
              <a:rPr lang="ko-KR" altLang="en-US" sz="3200" b="1" dirty="0">
                <a:solidFill>
                  <a:srgbClr val="3452F0"/>
                </a:solidFill>
                <a:latin typeface="+mn-ea"/>
              </a:rPr>
              <a:t>모델이 세부 클래스 간 구분 능력을 일부 상실하였고</a:t>
            </a:r>
            <a:r>
              <a:rPr lang="en-US" altLang="ko-KR" sz="3200" b="1" dirty="0">
                <a:solidFill>
                  <a:srgbClr val="3452F0"/>
                </a:solidFill>
                <a:latin typeface="+mn-ea"/>
              </a:rPr>
              <a:t>, </a:t>
            </a:r>
            <a:r>
              <a:rPr lang="ko-KR" altLang="en-US" sz="3200" b="1" dirty="0">
                <a:solidFill>
                  <a:srgbClr val="3452F0"/>
                </a:solidFill>
                <a:latin typeface="+mn-ea"/>
              </a:rPr>
              <a:t>이로 인해 모델의 신뢰성에 대한 확신을 갖지 못하게 되었다</a:t>
            </a:r>
            <a:r>
              <a:rPr lang="en-US" altLang="ko-KR" sz="3200" dirty="0">
                <a:latin typeface="+mn-ea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46DB29-651A-BDF5-40B1-5EFEBA237490}"/>
              </a:ext>
            </a:extLst>
          </p:cNvPr>
          <p:cNvGraphicFramePr>
            <a:graphicFrameLocks noGrp="1"/>
          </p:cNvGraphicFramePr>
          <p:nvPr/>
        </p:nvGraphicFramePr>
        <p:xfrm>
          <a:off x="1200149" y="6499460"/>
          <a:ext cx="15900402" cy="223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486">
                  <a:extLst>
                    <a:ext uri="{9D8B030D-6E8A-4147-A177-3AD203B41FA5}">
                      <a16:colId xmlns:a16="http://schemas.microsoft.com/office/drawing/2014/main" val="3639173699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546706185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2111819887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3218016906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615133729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698004795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3719513677"/>
                    </a:ext>
                  </a:extLst>
                </a:gridCol>
              </a:tblGrid>
              <a:tr h="11157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 500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 600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 700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 800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 900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 =1000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 = 3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288899"/>
                  </a:ext>
                </a:extLst>
              </a:tr>
              <a:tr h="11157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dirty="0"/>
                        <a:t>정확도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71.2%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71.2%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72.8%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71.7%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72.3%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72.2%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71105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2E5C24-7265-EB63-267B-ABCE7C9BDF62}"/>
              </a:ext>
            </a:extLst>
          </p:cNvPr>
          <p:cNvSpPr/>
          <p:nvPr/>
        </p:nvSpPr>
        <p:spPr>
          <a:xfrm>
            <a:off x="8001000" y="6499460"/>
            <a:ext cx="2286000" cy="22314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8570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3DD58-ABE3-168C-188A-94470867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BC4266-364B-94BB-C0AF-EF70A957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21F70FA-BC05-B9BE-E267-E9544C19EB93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SVM 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B6F0F6B-3BE7-6C9D-FB42-4B34C750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8387BC-E33E-DB61-665D-E775DB2B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318A6A4-935E-2F3C-B60F-A76AB8B77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4A81B-9B9D-C136-51E5-BF9DF94409A0}"/>
              </a:ext>
            </a:extLst>
          </p:cNvPr>
          <p:cNvSpPr txBox="1"/>
          <p:nvPr/>
        </p:nvSpPr>
        <p:spPr>
          <a:xfrm>
            <a:off x="1028700" y="2154615"/>
            <a:ext cx="16243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en-US" altLang="ko-KR" sz="3200" dirty="0">
                <a:latin typeface="+mn-ea"/>
              </a:rPr>
              <a:t>SVM</a:t>
            </a:r>
            <a:r>
              <a:rPr kumimoji="1" lang="ko-KR" altLang="en-US" sz="3200" dirty="0">
                <a:latin typeface="+mn-ea"/>
              </a:rPr>
              <a:t>은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고차원 데이터에서도 </a:t>
            </a:r>
            <a:r>
              <a:rPr kumimoji="1" lang="ko-KR" altLang="en-US" sz="3200" b="1" dirty="0" err="1">
                <a:solidFill>
                  <a:srgbClr val="3452F0"/>
                </a:solidFill>
                <a:latin typeface="+mn-ea"/>
              </a:rPr>
              <a:t>과적합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 위험이 적어 성능이 우수한 알고리즘</a:t>
            </a:r>
            <a:r>
              <a:rPr kumimoji="1" lang="ko-KR" altLang="en-US" sz="3200" dirty="0">
                <a:latin typeface="+mn-ea"/>
              </a:rPr>
              <a:t>이다</a:t>
            </a:r>
            <a:r>
              <a:rPr kumimoji="1" lang="en-US" altLang="ko-KR" sz="3200" dirty="0">
                <a:latin typeface="+mn-ea"/>
              </a:rPr>
              <a:t>.</a:t>
            </a:r>
            <a:r>
              <a:rPr kumimoji="1" lang="ko-KR" altLang="en-US" sz="3200" dirty="0">
                <a:latin typeface="+mn-ea"/>
              </a:rPr>
              <a:t> 또한 필요시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비선형 커널을 사용</a:t>
            </a:r>
            <a:r>
              <a:rPr kumimoji="1" lang="ko-KR" altLang="en-US" sz="3200" dirty="0">
                <a:latin typeface="+mn-ea"/>
              </a:rPr>
              <a:t>해 데이터의 복잡성도 효과적으로 다룰 수 있다</a:t>
            </a:r>
            <a:endParaRPr kumimoji="1" lang="en-US" altLang="ko-KR" sz="3200" dirty="0"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endParaRPr kumimoji="1" lang="en-US" altLang="ko-KR" sz="3200" dirty="0"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ko-KR" altLang="en-US" sz="3200" b="1" dirty="0">
                <a:latin typeface="+mn-ea"/>
              </a:rPr>
              <a:t> </a:t>
            </a:r>
            <a:r>
              <a:rPr kumimoji="1" lang="en-US" altLang="ko-KR" sz="3200" b="1" dirty="0">
                <a:solidFill>
                  <a:srgbClr val="3452F0"/>
                </a:solidFill>
                <a:latin typeface="+mn-ea"/>
              </a:rPr>
              <a:t>Linear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 </a:t>
            </a:r>
            <a:r>
              <a:rPr kumimoji="1" lang="en-US" altLang="ko-KR" sz="3200" b="1" dirty="0">
                <a:solidFill>
                  <a:srgbClr val="3452F0"/>
                </a:solidFill>
                <a:latin typeface="+mn-ea"/>
              </a:rPr>
              <a:t>Kernal </a:t>
            </a:r>
            <a:r>
              <a:rPr kumimoji="1" lang="ko-KR" altLang="en-US" sz="3200" dirty="0">
                <a:latin typeface="+mn-ea"/>
              </a:rPr>
              <a:t>일 경우 </a:t>
            </a:r>
            <a:r>
              <a:rPr kumimoji="1" lang="en-US" altLang="ko-KR" sz="3200" dirty="0">
                <a:latin typeface="+mn-ea"/>
              </a:rPr>
              <a:t>: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Cost = 0.01, 0.1, 1, 5, 10 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b="1" dirty="0">
                <a:solidFill>
                  <a:srgbClr val="3452F0"/>
                </a:solidFill>
                <a:latin typeface="+mn-ea"/>
              </a:rPr>
              <a:t>Radial Kernal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 </a:t>
            </a:r>
            <a:r>
              <a:rPr kumimoji="1" lang="ko-KR" altLang="en-US" sz="3200" dirty="0">
                <a:latin typeface="+mn-ea"/>
              </a:rPr>
              <a:t>일 경우 </a:t>
            </a:r>
            <a:r>
              <a:rPr kumimoji="1" lang="en-US" altLang="ko-KR" sz="3200" dirty="0">
                <a:latin typeface="+mn-ea"/>
              </a:rPr>
              <a:t>: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Cost = 0.1, 1, 10 / Gamma = 0.01, 0.1, 1 </a:t>
            </a:r>
          </a:p>
          <a:p>
            <a:pPr marL="457200" indent="-457200">
              <a:buFont typeface="Wingdings" pitchFamily="2" charset="2"/>
              <a:buChar char="ü"/>
            </a:pPr>
            <a:endParaRPr kumimoji="1" lang="en-US" altLang="ko-KR" sz="3200" dirty="0"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ko-KR" altLang="en-US" sz="3200" dirty="0">
                <a:latin typeface="+mn-ea"/>
              </a:rPr>
              <a:t>앞선 </a:t>
            </a:r>
            <a:r>
              <a:rPr kumimoji="1" lang="en-US" altLang="ko-KR" sz="3200" dirty="0">
                <a:latin typeface="+mn-ea"/>
              </a:rPr>
              <a:t>Random Forest </a:t>
            </a:r>
            <a:r>
              <a:rPr kumimoji="1" lang="ko-KR" altLang="en-US" sz="3200" dirty="0" err="1">
                <a:latin typeface="+mn-ea"/>
              </a:rPr>
              <a:t>에선</a:t>
            </a:r>
            <a:r>
              <a:rPr kumimoji="1" lang="ko-KR" altLang="en-US" sz="3200" dirty="0">
                <a:latin typeface="+mn-ea"/>
              </a:rPr>
              <a:t> 상위 </a:t>
            </a:r>
            <a:r>
              <a:rPr kumimoji="1" lang="en-US" altLang="ko-KR" sz="3200" dirty="0">
                <a:latin typeface="+mn-ea"/>
              </a:rPr>
              <a:t>50</a:t>
            </a:r>
            <a:r>
              <a:rPr kumimoji="1" lang="ko-KR" altLang="en-US" sz="3200" dirty="0">
                <a:latin typeface="+mn-ea"/>
              </a:rPr>
              <a:t>개와 나머지는 </a:t>
            </a:r>
            <a:r>
              <a:rPr kumimoji="1" lang="en-US" altLang="ko-KR" sz="3200" dirty="0">
                <a:latin typeface="+mn-ea"/>
              </a:rPr>
              <a:t>Other</a:t>
            </a:r>
            <a:r>
              <a:rPr kumimoji="1" lang="ko-KR" altLang="en-US" sz="3200" dirty="0">
                <a:latin typeface="+mn-ea"/>
              </a:rPr>
              <a:t> 로 하였지만</a:t>
            </a:r>
            <a:r>
              <a:rPr kumimoji="1" lang="en-US" altLang="ko-KR" sz="3200" dirty="0">
                <a:latin typeface="+mn-ea"/>
              </a:rPr>
              <a:t>,</a:t>
            </a:r>
            <a:r>
              <a:rPr kumimoji="1" lang="ko-KR" altLang="en-US" sz="3200" dirty="0">
                <a:latin typeface="+mn-ea"/>
              </a:rPr>
              <a:t> </a:t>
            </a:r>
            <a:br>
              <a:rPr kumimoji="1" lang="en-US" altLang="ko-KR" sz="3200" dirty="0">
                <a:latin typeface="+mn-ea"/>
              </a:rPr>
            </a:br>
            <a:r>
              <a:rPr kumimoji="1" lang="en-US" altLang="ko-KR" sz="3200" dirty="0">
                <a:latin typeface="+mn-ea"/>
              </a:rPr>
              <a:t>Other</a:t>
            </a:r>
            <a:r>
              <a:rPr kumimoji="1" lang="ko-KR" altLang="en-US" sz="3200" dirty="0">
                <a:latin typeface="+mn-ea"/>
              </a:rPr>
              <a:t>로 그룹화할 경우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범주 간 경계의 모호성 증가</a:t>
            </a:r>
            <a:r>
              <a:rPr kumimoji="1" lang="ko-KR" altLang="en-US" sz="3200" dirty="0">
                <a:latin typeface="+mn-ea"/>
              </a:rPr>
              <a:t>로 인한 학습에 혼란과</a:t>
            </a:r>
            <a:r>
              <a:rPr kumimoji="1" lang="en-US" altLang="ko-KR" sz="3200" dirty="0">
                <a:latin typeface="+mn-ea"/>
              </a:rPr>
              <a:t>,</a:t>
            </a:r>
            <a:r>
              <a:rPr kumimoji="1" lang="ko-KR" altLang="en-US" sz="3200" dirty="0">
                <a:latin typeface="+mn-ea"/>
              </a:rPr>
              <a:t> </a:t>
            </a:r>
            <a:br>
              <a:rPr kumimoji="1" lang="en-US" altLang="ko-KR" sz="3200" dirty="0">
                <a:latin typeface="+mn-ea"/>
              </a:rPr>
            </a:b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소수 클래스와의 관계를 무시</a:t>
            </a:r>
            <a:r>
              <a:rPr kumimoji="1" lang="ko-KR" altLang="en-US" sz="3200" dirty="0">
                <a:latin typeface="+mn-ea"/>
              </a:rPr>
              <a:t>하면서 데이터의 세부 패턴 손실 우려 존재하여 그룹화 하지 않고 진행</a:t>
            </a:r>
            <a:r>
              <a:rPr kumimoji="1" lang="en-US" altLang="ko-KR" sz="3200" dirty="0">
                <a:latin typeface="+mn-ea"/>
              </a:rPr>
              <a:t>.</a:t>
            </a:r>
            <a:endParaRPr kumimoji="1" lang="ko-KR" altLang="en-US" sz="32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92B9B6-1DED-9CD1-0F3A-478A79973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3"/>
          <a:stretch/>
        </p:blipFill>
        <p:spPr>
          <a:xfrm>
            <a:off x="2819400" y="7503777"/>
            <a:ext cx="12521997" cy="3067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5E76DC-0C6F-57B5-6477-CF16C5BEA7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86" y="8239503"/>
            <a:ext cx="13266525" cy="7139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64CB64-5959-C058-8F08-9AE3A3083E04}"/>
              </a:ext>
            </a:extLst>
          </p:cNvPr>
          <p:cNvSpPr/>
          <p:nvPr/>
        </p:nvSpPr>
        <p:spPr>
          <a:xfrm>
            <a:off x="2286000" y="7200558"/>
            <a:ext cx="13792200" cy="1930742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1C228CC-4171-9D18-7E0B-40A929DAD835}"/>
              </a:ext>
            </a:extLst>
          </p:cNvPr>
          <p:cNvCxnSpPr/>
          <p:nvPr/>
        </p:nvCxnSpPr>
        <p:spPr>
          <a:xfrm>
            <a:off x="2504386" y="8039100"/>
            <a:ext cx="13266525" cy="0"/>
          </a:xfrm>
          <a:prstGeom prst="line">
            <a:avLst/>
          </a:prstGeom>
          <a:ln w="38100">
            <a:solidFill>
              <a:srgbClr val="3452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03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DE794-574E-D1D1-DADB-4B0281CB7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39CD7C-395F-1CBD-4313-D0C7B8DD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53E14CF-BE61-6C22-03A9-0B3320BF09A6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SVM (Linear)</a:t>
            </a: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 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10BA566-A5A4-6BEE-72B0-7A2BF03A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ABA36FF-9294-79C0-C572-E24825DD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4C65C40-879A-1E45-58C7-611B7315B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E4781D-041D-9C67-515C-ABB65FB390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163"/>
          <a:stretch/>
        </p:blipFill>
        <p:spPr>
          <a:xfrm>
            <a:off x="2333062" y="2623091"/>
            <a:ext cx="13621877" cy="34348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02383B-080E-3EB7-A688-416D0FB03E4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746" b="9934"/>
          <a:stretch/>
        </p:blipFill>
        <p:spPr>
          <a:xfrm>
            <a:off x="2438400" y="7642377"/>
            <a:ext cx="13030200" cy="838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A80250-3FBF-E1EB-7E0E-5E0569604E50}"/>
              </a:ext>
            </a:extLst>
          </p:cNvPr>
          <p:cNvSpPr/>
          <p:nvPr/>
        </p:nvSpPr>
        <p:spPr>
          <a:xfrm>
            <a:off x="1016001" y="2497551"/>
            <a:ext cx="16243300" cy="3696772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0E91CF-83FA-DF43-16DA-254A2D30FEDF}"/>
              </a:ext>
            </a:extLst>
          </p:cNvPr>
          <p:cNvSpPr/>
          <p:nvPr/>
        </p:nvSpPr>
        <p:spPr>
          <a:xfrm>
            <a:off x="2286000" y="7376497"/>
            <a:ext cx="13261750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갈매기형 수장[C] 14">
            <a:extLst>
              <a:ext uri="{FF2B5EF4-FFF2-40B4-BE49-F238E27FC236}">
                <a16:creationId xmlns:a16="http://schemas.microsoft.com/office/drawing/2014/main" id="{45CF0089-6A6B-352C-45A4-800BEAAD1DC7}"/>
              </a:ext>
            </a:extLst>
          </p:cNvPr>
          <p:cNvSpPr/>
          <p:nvPr/>
        </p:nvSpPr>
        <p:spPr>
          <a:xfrm rot="5400000">
            <a:off x="8646428" y="6054153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3E0166-508C-28D4-15D5-E917AFC8B5DB}"/>
              </a:ext>
            </a:extLst>
          </p:cNvPr>
          <p:cNvSpPr/>
          <p:nvPr/>
        </p:nvSpPr>
        <p:spPr>
          <a:xfrm>
            <a:off x="13672102" y="2962986"/>
            <a:ext cx="2025098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CDF06B-8F30-59F0-D826-A5A3950A8C46}"/>
              </a:ext>
            </a:extLst>
          </p:cNvPr>
          <p:cNvSpPr/>
          <p:nvPr/>
        </p:nvSpPr>
        <p:spPr>
          <a:xfrm>
            <a:off x="7983425" y="7983835"/>
            <a:ext cx="1465375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231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08469-8FC0-6C34-D22C-818826DEF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41DEBA-3192-C188-34C5-5B049465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FB62F527-DE77-51F2-4B0D-B4F86E6B4328}"/>
              </a:ext>
            </a:extLst>
          </p:cNvPr>
          <p:cNvSpPr txBox="1"/>
          <p:nvPr/>
        </p:nvSpPr>
        <p:spPr>
          <a:xfrm>
            <a:off x="1016000" y="1105454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i="0" u="none" strike="noStrike" dirty="0">
                <a:solidFill>
                  <a:srgbClr val="3452F0"/>
                </a:solidFill>
                <a:latin typeface="Pretendard ExtraBold"/>
              </a:rPr>
              <a:t>문제 </a:t>
            </a:r>
            <a:r>
              <a:rPr lang="ko-KR" altLang="en-US" sz="5400" b="1" i="0" u="none" strike="noStrike" dirty="0">
                <a:solidFill>
                  <a:srgbClr val="3452F0"/>
                </a:solidFill>
                <a:latin typeface="+mj-ea"/>
                <a:ea typeface="+mj-ea"/>
              </a:rPr>
              <a:t>정의</a:t>
            </a:r>
            <a:r>
              <a:rPr lang="ko-KR" altLang="en-US" sz="5400" b="1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endParaRPr lang="en-US" altLang="ko-KR" sz="5400" b="1" i="0" u="none" strike="noStrike" dirty="0">
              <a:solidFill>
                <a:srgbClr val="3452F0"/>
              </a:solidFill>
              <a:latin typeface="Pretendard Extra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237F6A0-C452-BD3A-FD97-947075DD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7342E845-96C5-FDC4-52CB-71CBAA88E9C1}"/>
              </a:ext>
            </a:extLst>
          </p:cNvPr>
          <p:cNvSpPr txBox="1"/>
          <p:nvPr/>
        </p:nvSpPr>
        <p:spPr>
          <a:xfrm>
            <a:off x="1016000" y="2844800"/>
            <a:ext cx="165608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en-US" sz="2800" b="0" i="0" u="none" strike="noStrike" dirty="0">
              <a:solidFill>
                <a:srgbClr val="3452F0"/>
              </a:solidFill>
              <a:latin typeface="Pretendard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331C3491-D38B-70F5-4532-F93FDD844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ED0B01-71DF-A922-D288-3F3B2E75C72D}"/>
              </a:ext>
            </a:extLst>
          </p:cNvPr>
          <p:cNvSpPr txBox="1"/>
          <p:nvPr/>
        </p:nvSpPr>
        <p:spPr>
          <a:xfrm>
            <a:off x="1016000" y="3773895"/>
            <a:ext cx="16560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의료 인력 부족 문제를 해결하기 위해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b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환자의 </a:t>
            </a:r>
            <a:r>
              <a:rPr lang="ko-KR" altLang="en-US" sz="4400" b="1" dirty="0">
                <a:solidFill>
                  <a:srgbClr val="3452F0"/>
                </a:solidFill>
                <a:latin typeface="+mn-ea"/>
              </a:rPr>
              <a:t>개인정보와 진단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가지고 알맞는 </a:t>
            </a:r>
            <a:r>
              <a:rPr lang="ko-KR" altLang="en-US" sz="4400" b="1" dirty="0">
                <a:solidFill>
                  <a:srgbClr val="3452F0"/>
                </a:solidFill>
                <a:latin typeface="+mn-ea"/>
              </a:rPr>
              <a:t>처방 약물 예측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한다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별 환자의 진단 정보와 처치에 맞는 처방 데이터들을 학습하여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이후 환자의 진단 데이터를 입력했을 때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환자에게 맞는 처방약을 예측한다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3881B28-FCC2-85A5-F238-5663B44D8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22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C530E-BFDE-5A90-B8C7-68FFF88B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5BF245-D241-0B78-D99F-DFACA11C3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F561E28-DFAE-AB08-0498-D0F36DEE79EF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SVM (Linear)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973C605-396D-AB87-1029-71E875CF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3BD56A-57FE-7D65-05F2-B31F8AB5C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9D29001-6FF7-C69E-3332-765310E47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557D50-BEB8-CCEB-C631-89E694E5F9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5508"/>
          <a:stretch/>
        </p:blipFill>
        <p:spPr>
          <a:xfrm>
            <a:off x="2286000" y="2624698"/>
            <a:ext cx="13622400" cy="3433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77BA69-8AB5-77B6-F3E5-50D633010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450" y="7638574"/>
            <a:ext cx="13261750" cy="9339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AF9420-DF9C-841C-EC5E-43610BC9B03E}"/>
              </a:ext>
            </a:extLst>
          </p:cNvPr>
          <p:cNvSpPr/>
          <p:nvPr/>
        </p:nvSpPr>
        <p:spPr>
          <a:xfrm>
            <a:off x="1016001" y="2497551"/>
            <a:ext cx="16243300" cy="3696772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2082EB-FBA3-8B89-C122-D75E6B52C865}"/>
              </a:ext>
            </a:extLst>
          </p:cNvPr>
          <p:cNvSpPr/>
          <p:nvPr/>
        </p:nvSpPr>
        <p:spPr>
          <a:xfrm>
            <a:off x="2286000" y="7376497"/>
            <a:ext cx="13261750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갈매기형 수장[C] 14">
            <a:extLst>
              <a:ext uri="{FF2B5EF4-FFF2-40B4-BE49-F238E27FC236}">
                <a16:creationId xmlns:a16="http://schemas.microsoft.com/office/drawing/2014/main" id="{D68987F1-F327-5D09-6C8C-3EEEFAA11B97}"/>
              </a:ext>
            </a:extLst>
          </p:cNvPr>
          <p:cNvSpPr/>
          <p:nvPr/>
        </p:nvSpPr>
        <p:spPr>
          <a:xfrm rot="5400000">
            <a:off x="8646428" y="6054153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A3FCBC-C2D2-CC0B-5CB8-93087C91608D}"/>
              </a:ext>
            </a:extLst>
          </p:cNvPr>
          <p:cNvSpPr/>
          <p:nvPr/>
        </p:nvSpPr>
        <p:spPr>
          <a:xfrm>
            <a:off x="13672102" y="2962986"/>
            <a:ext cx="2025098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0794C1-B293-4B89-E068-6C860C3966D4}"/>
              </a:ext>
            </a:extLst>
          </p:cNvPr>
          <p:cNvSpPr/>
          <p:nvPr/>
        </p:nvSpPr>
        <p:spPr>
          <a:xfrm>
            <a:off x="7983425" y="7983835"/>
            <a:ext cx="1465375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6154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0BCA-C0CD-78CF-45F9-FF21F8232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D56EB8-934C-702D-756C-375EDD94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542BED9-BA81-B7B5-C69E-EFAC2FC09111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SVM (Linear)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504375A-FA2B-FC04-F9E4-42C6E2DA5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A5935A-57DB-3CE4-6433-94729D5D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929DB3A-4E60-BF58-316E-22A319C01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07426E-3A62-D8A2-7F28-D152C3FC882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1207"/>
          <a:stretch/>
        </p:blipFill>
        <p:spPr>
          <a:xfrm>
            <a:off x="2594874" y="2699701"/>
            <a:ext cx="13254726" cy="3434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530B20-1A1F-C6A7-5617-98496D195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8772" y="7628307"/>
            <a:ext cx="12899828" cy="9606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8E8007-B2E0-3DDE-8583-14A82F7E6FBF}"/>
              </a:ext>
            </a:extLst>
          </p:cNvPr>
          <p:cNvSpPr/>
          <p:nvPr/>
        </p:nvSpPr>
        <p:spPr>
          <a:xfrm>
            <a:off x="1016001" y="2497551"/>
            <a:ext cx="16243300" cy="3696772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DDC16D-0B7D-94D1-F0B0-4DF82C4C9EEE}"/>
              </a:ext>
            </a:extLst>
          </p:cNvPr>
          <p:cNvSpPr/>
          <p:nvPr/>
        </p:nvSpPr>
        <p:spPr>
          <a:xfrm>
            <a:off x="2286000" y="7376497"/>
            <a:ext cx="13261750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갈매기형 수장[C] 14">
            <a:extLst>
              <a:ext uri="{FF2B5EF4-FFF2-40B4-BE49-F238E27FC236}">
                <a16:creationId xmlns:a16="http://schemas.microsoft.com/office/drawing/2014/main" id="{6C77D44F-BA02-DE83-6C12-423C5BD42CAC}"/>
              </a:ext>
            </a:extLst>
          </p:cNvPr>
          <p:cNvSpPr/>
          <p:nvPr/>
        </p:nvSpPr>
        <p:spPr>
          <a:xfrm rot="5400000">
            <a:off x="8646428" y="6054153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FE44CF-33CE-0B82-814E-CD28F6A583D4}"/>
              </a:ext>
            </a:extLst>
          </p:cNvPr>
          <p:cNvSpPr/>
          <p:nvPr/>
        </p:nvSpPr>
        <p:spPr>
          <a:xfrm>
            <a:off x="13672102" y="2962986"/>
            <a:ext cx="2025098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BF285F-BF88-C34A-6DB3-E5CB6B74A083}"/>
              </a:ext>
            </a:extLst>
          </p:cNvPr>
          <p:cNvSpPr/>
          <p:nvPr/>
        </p:nvSpPr>
        <p:spPr>
          <a:xfrm>
            <a:off x="7983425" y="7983835"/>
            <a:ext cx="1465375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3888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DC6D5-A0DD-EECE-D02C-147AFEAA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A069318-E921-16F2-2CEF-311DF85E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B194CFC-BC52-19AA-2F70-077E96344DE4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SVM (Linear)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EE40D6C-087B-06ED-8B80-06582562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954D4B9-48F1-09D1-4351-5B99534B8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7C3E8B3-9EAF-4B6D-F451-05FBE5A9E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C70AF13-27EC-A386-BF65-F03D09567EAD}"/>
              </a:ext>
            </a:extLst>
          </p:cNvPr>
          <p:cNvSpPr/>
          <p:nvPr/>
        </p:nvSpPr>
        <p:spPr>
          <a:xfrm>
            <a:off x="1016001" y="2497551"/>
            <a:ext cx="16243300" cy="3696772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갈매기형 수장[C] 11">
            <a:extLst>
              <a:ext uri="{FF2B5EF4-FFF2-40B4-BE49-F238E27FC236}">
                <a16:creationId xmlns:a16="http://schemas.microsoft.com/office/drawing/2014/main" id="{87AC5644-8FA7-4C72-C0ED-9B44207C899B}"/>
              </a:ext>
            </a:extLst>
          </p:cNvPr>
          <p:cNvSpPr/>
          <p:nvPr/>
        </p:nvSpPr>
        <p:spPr>
          <a:xfrm rot="5400000">
            <a:off x="8646428" y="6054153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299CC-50EB-B5F2-3C47-6A575EEA48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849"/>
          <a:stretch/>
        </p:blipFill>
        <p:spPr>
          <a:xfrm>
            <a:off x="2667000" y="2699701"/>
            <a:ext cx="13261750" cy="34343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002DCA-F27C-3D8C-50EB-F915FE3D3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7622332"/>
            <a:ext cx="13716000" cy="102636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1800D92-E463-705D-5995-569215F91387}"/>
              </a:ext>
            </a:extLst>
          </p:cNvPr>
          <p:cNvSpPr/>
          <p:nvPr/>
        </p:nvSpPr>
        <p:spPr>
          <a:xfrm>
            <a:off x="2286000" y="7376497"/>
            <a:ext cx="13261750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210601-B6C6-EFAC-CBD1-A1899EAC9CEC}"/>
              </a:ext>
            </a:extLst>
          </p:cNvPr>
          <p:cNvSpPr/>
          <p:nvPr/>
        </p:nvSpPr>
        <p:spPr>
          <a:xfrm>
            <a:off x="7831025" y="8061477"/>
            <a:ext cx="1465375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4D7A9F-7383-4B1C-AD79-12A6962CE488}"/>
              </a:ext>
            </a:extLst>
          </p:cNvPr>
          <p:cNvSpPr/>
          <p:nvPr/>
        </p:nvSpPr>
        <p:spPr>
          <a:xfrm>
            <a:off x="13672102" y="2962986"/>
            <a:ext cx="2025098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086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4BC25-6652-745C-0F4A-361D68F2B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14C874-C74A-CF03-F071-7F05DF5E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419F5DE-3300-5F6B-E3FA-2D4CB2B04D38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SVM (Linear)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9B22203-EF41-D47F-773C-A3120468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4BE6D39-00FE-F3E7-A884-BBCA83157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D4ACF58-28A2-5C01-B10C-5762FD7AE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360883-CAE4-7A62-BF7E-D18ABA0AD533}"/>
              </a:ext>
            </a:extLst>
          </p:cNvPr>
          <p:cNvSpPr/>
          <p:nvPr/>
        </p:nvSpPr>
        <p:spPr>
          <a:xfrm>
            <a:off x="1016001" y="2497551"/>
            <a:ext cx="16243300" cy="3696772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B164CF-4CAC-87FA-0079-E085893BFC7A}"/>
              </a:ext>
            </a:extLst>
          </p:cNvPr>
          <p:cNvSpPr/>
          <p:nvPr/>
        </p:nvSpPr>
        <p:spPr>
          <a:xfrm>
            <a:off x="2286000" y="7376497"/>
            <a:ext cx="13261750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갈매기형 수장[C] 11">
            <a:extLst>
              <a:ext uri="{FF2B5EF4-FFF2-40B4-BE49-F238E27FC236}">
                <a16:creationId xmlns:a16="http://schemas.microsoft.com/office/drawing/2014/main" id="{A2F76F83-CC60-959B-2BDD-3A74EB48142F}"/>
              </a:ext>
            </a:extLst>
          </p:cNvPr>
          <p:cNvSpPr/>
          <p:nvPr/>
        </p:nvSpPr>
        <p:spPr>
          <a:xfrm rot="5400000">
            <a:off x="8646428" y="6054153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D2546B-8656-0B53-0DE4-836CC5BDEF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691"/>
          <a:stretch/>
        </p:blipFill>
        <p:spPr>
          <a:xfrm>
            <a:off x="2133600" y="2699701"/>
            <a:ext cx="13578498" cy="34343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D2E1B2-A027-735B-80BD-E15C7EB03E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1833"/>
          <a:stretch/>
        </p:blipFill>
        <p:spPr>
          <a:xfrm>
            <a:off x="2600667" y="7658100"/>
            <a:ext cx="12867933" cy="8382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CBB5A2-121B-9D6C-A0F0-C3A8E9709E6A}"/>
              </a:ext>
            </a:extLst>
          </p:cNvPr>
          <p:cNvSpPr/>
          <p:nvPr/>
        </p:nvSpPr>
        <p:spPr>
          <a:xfrm>
            <a:off x="7831025" y="8061477"/>
            <a:ext cx="1465375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799F85-DA79-BD03-245B-223F9CFB441E}"/>
              </a:ext>
            </a:extLst>
          </p:cNvPr>
          <p:cNvSpPr/>
          <p:nvPr/>
        </p:nvSpPr>
        <p:spPr>
          <a:xfrm>
            <a:off x="13672102" y="2962986"/>
            <a:ext cx="2025098" cy="588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8143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DE4B6-18DF-C666-3746-5316BF23D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B49D08-8E5E-D9BB-CD07-A292FEFA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8BFE8F7-B796-E1FC-524C-E51DED48FB2E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SVM (Linear)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529860C-A892-BE34-FCF3-2191D255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F8740F0-4D5C-EA23-926B-9FC3D9E77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9A65D40-1E19-25A8-7135-D04512898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A09737D-BC6E-961F-0EEF-7FFF0497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9269"/>
              </p:ext>
            </p:extLst>
          </p:nvPr>
        </p:nvGraphicFramePr>
        <p:xfrm>
          <a:off x="2343150" y="5143500"/>
          <a:ext cx="13628916" cy="223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486">
                  <a:extLst>
                    <a:ext uri="{9D8B030D-6E8A-4147-A177-3AD203B41FA5}">
                      <a16:colId xmlns:a16="http://schemas.microsoft.com/office/drawing/2014/main" val="3639173699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546706185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2111819887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3218016906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615133729"/>
                    </a:ext>
                  </a:extLst>
                </a:gridCol>
                <a:gridCol w="2271486">
                  <a:extLst>
                    <a:ext uri="{9D8B030D-6E8A-4147-A177-3AD203B41FA5}">
                      <a16:colId xmlns:a16="http://schemas.microsoft.com/office/drawing/2014/main" val="698004795"/>
                    </a:ext>
                  </a:extLst>
                </a:gridCol>
              </a:tblGrid>
              <a:tr h="11157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Cost = 0.01</a:t>
                      </a:r>
                      <a:endParaRPr lang="ko-KR" altLang="en-US" sz="3200" dirty="0"/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Cost = 0.1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Cost = 1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Cost = 5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Cost = 10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345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288899"/>
                  </a:ext>
                </a:extLst>
              </a:tr>
              <a:tr h="11157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dirty="0"/>
                        <a:t>정확도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20.3%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20.5%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20.6%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20.6%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20.6%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71105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E012BDC7-DE4A-E641-D9E9-9C36FE9416E1}"/>
              </a:ext>
            </a:extLst>
          </p:cNvPr>
          <p:cNvSpPr/>
          <p:nvPr/>
        </p:nvSpPr>
        <p:spPr>
          <a:xfrm>
            <a:off x="9144000" y="5143500"/>
            <a:ext cx="6828065" cy="22314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B0D24-D58F-660D-8133-91D018A57835}"/>
              </a:ext>
            </a:extLst>
          </p:cNvPr>
          <p:cNvSpPr txBox="1"/>
          <p:nvPr/>
        </p:nvSpPr>
        <p:spPr>
          <a:xfrm>
            <a:off x="1028700" y="2154615"/>
            <a:ext cx="16243300" cy="221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3200" dirty="0">
                <a:latin typeface="+mn-ea"/>
              </a:rPr>
              <a:t>Cost </a:t>
            </a:r>
            <a:r>
              <a:rPr lang="ko-KR" altLang="en-US" sz="3200" dirty="0">
                <a:latin typeface="+mn-ea"/>
              </a:rPr>
              <a:t>값에 따른 모델 성능 비교 결과</a:t>
            </a:r>
            <a:r>
              <a:rPr lang="en-US" altLang="ko-KR" sz="3200" dirty="0">
                <a:latin typeface="+mn-ea"/>
              </a:rPr>
              <a:t>,</a:t>
            </a:r>
            <a:r>
              <a:rPr lang="ko-KR" altLang="en-US" sz="3200" dirty="0">
                <a:latin typeface="+mn-ea"/>
              </a:rPr>
              <a:t> </a:t>
            </a:r>
            <a:r>
              <a:rPr lang="en-US" altLang="ko-KR" sz="3200" b="1" dirty="0">
                <a:solidFill>
                  <a:srgbClr val="3452F0"/>
                </a:solidFill>
                <a:latin typeface="+mn-ea"/>
              </a:rPr>
              <a:t>Cost=1 </a:t>
            </a:r>
            <a:r>
              <a:rPr lang="ko-KR" altLang="en-US" sz="3200" b="1" dirty="0">
                <a:solidFill>
                  <a:srgbClr val="3452F0"/>
                </a:solidFill>
                <a:latin typeface="+mn-ea"/>
              </a:rPr>
              <a:t>이상에서 정확도가</a:t>
            </a:r>
            <a:r>
              <a:rPr lang="en-US" altLang="ko-KR" sz="3200" b="1" dirty="0">
                <a:solidFill>
                  <a:srgbClr val="3452F0"/>
                </a:solidFill>
                <a:latin typeface="+mn-ea"/>
              </a:rPr>
              <a:t> 20.6%</a:t>
            </a:r>
            <a:r>
              <a:rPr lang="ko-KR" altLang="en-US" sz="3200" b="1" dirty="0">
                <a:solidFill>
                  <a:srgbClr val="3452F0"/>
                </a:solidFill>
                <a:latin typeface="+mn-ea"/>
              </a:rPr>
              <a:t>로 동일</a:t>
            </a:r>
            <a:r>
              <a:rPr lang="en-US" altLang="ko-KR" sz="32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3200" dirty="0">
                <a:latin typeface="+mn-ea"/>
              </a:rPr>
              <a:t>이는 </a:t>
            </a:r>
            <a:r>
              <a:rPr lang="en-US" altLang="ko-KR" sz="3200" dirty="0">
                <a:latin typeface="+mn-ea"/>
              </a:rPr>
              <a:t>1</a:t>
            </a:r>
            <a:r>
              <a:rPr lang="ko-KR" altLang="en-US" sz="3200" dirty="0">
                <a:latin typeface="+mn-ea"/>
              </a:rPr>
              <a:t> 이상일 경우</a:t>
            </a:r>
            <a:r>
              <a:rPr lang="en-US" altLang="ko-KR" sz="3200" dirty="0">
                <a:latin typeface="+mn-ea"/>
              </a:rPr>
              <a:t>,</a:t>
            </a:r>
            <a:r>
              <a:rPr lang="ko-KR" altLang="en-US" sz="3200" dirty="0">
                <a:latin typeface="+mn-ea"/>
              </a:rPr>
              <a:t> </a:t>
            </a:r>
            <a:r>
              <a:rPr lang="en-US" altLang="ko-KR" sz="3200" dirty="0">
                <a:latin typeface="+mn-ea"/>
              </a:rPr>
              <a:t>Cost</a:t>
            </a:r>
            <a:r>
              <a:rPr lang="ko-KR" altLang="en-US" sz="3200" dirty="0">
                <a:latin typeface="+mn-ea"/>
              </a:rPr>
              <a:t> 값이 커져도 모델의 성능에 큰 차이가 없어 </a:t>
            </a:r>
            <a:r>
              <a:rPr lang="en-US" altLang="ko-KR" sz="3200" dirty="0">
                <a:latin typeface="+mn-ea"/>
              </a:rPr>
              <a:t>1</a:t>
            </a:r>
            <a:r>
              <a:rPr lang="ko-KR" altLang="en-US" sz="3200" dirty="0">
                <a:latin typeface="+mn-ea"/>
              </a:rPr>
              <a:t>이 적절하다고 판단하였다</a:t>
            </a:r>
            <a:r>
              <a:rPr lang="en-US" altLang="ko-KR" sz="32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1446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FAB9-B0E1-17A2-6D1B-298718EA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2B8301-751E-28EE-1E42-9692E791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24C11E-E488-9622-EB85-DAB540FA9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ABED1DB-DCD3-43EC-1F4C-0C45196C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8031DCD-76C4-A34C-F9F5-9601521BD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D68CF6-A838-2A73-D9AD-F8A38A14BE16}"/>
              </a:ext>
            </a:extLst>
          </p:cNvPr>
          <p:cNvSpPr txBox="1"/>
          <p:nvPr/>
        </p:nvSpPr>
        <p:spPr>
          <a:xfrm>
            <a:off x="1028700" y="2154615"/>
            <a:ext cx="16243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en-US" altLang="ko-KR" sz="3200" dirty="0">
                <a:latin typeface="+mn-ea"/>
              </a:rPr>
              <a:t>Linear SVM</a:t>
            </a:r>
            <a:r>
              <a:rPr kumimoji="1" lang="ko-KR" altLang="en-US" sz="3200" dirty="0">
                <a:latin typeface="+mn-ea"/>
              </a:rPr>
              <a:t>이 정확도가 낮아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비선형 특성을 고려하여 </a:t>
            </a:r>
            <a:r>
              <a:rPr kumimoji="1" lang="en-US" altLang="ko-KR" sz="3200" b="1" dirty="0">
                <a:solidFill>
                  <a:srgbClr val="3452F0"/>
                </a:solidFill>
                <a:latin typeface="+mn-ea"/>
              </a:rPr>
              <a:t>Radial Kernal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로 시도</a:t>
            </a:r>
            <a:r>
              <a:rPr kumimoji="1" lang="ko-KR" altLang="en-US" sz="3200" dirty="0">
                <a:latin typeface="+mn-ea"/>
              </a:rPr>
              <a:t>하였다</a:t>
            </a:r>
            <a:r>
              <a:rPr kumimoji="1" lang="en-US" altLang="ko-KR" sz="3200" dirty="0">
                <a:latin typeface="+mn-ea"/>
              </a:rPr>
              <a:t>.</a:t>
            </a:r>
          </a:p>
          <a:p>
            <a:pPr marL="457200" indent="-457200">
              <a:buFont typeface="Wingdings" pitchFamily="2" charset="2"/>
              <a:buChar char="ü"/>
            </a:pPr>
            <a:endParaRPr kumimoji="1" lang="en-US" altLang="ko-KR" sz="3200" dirty="0"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en-US" altLang="ko-KR" sz="3200" dirty="0">
                <a:latin typeface="+mn-ea"/>
              </a:rPr>
              <a:t>Cost = 0.1, 1, 10 / Gamma = 0.01, 0.1, 1</a:t>
            </a:r>
            <a:r>
              <a:rPr kumimoji="1" lang="ko-KR" altLang="en-US" sz="3200" dirty="0">
                <a:latin typeface="+mn-ea"/>
              </a:rPr>
              <a:t> 로 </a:t>
            </a:r>
            <a:r>
              <a:rPr kumimoji="1" lang="ko-KR" altLang="en-US" sz="3200" dirty="0" err="1">
                <a:latin typeface="+mn-ea"/>
              </a:rPr>
              <a:t>하이퍼파라미터</a:t>
            </a:r>
            <a:r>
              <a:rPr kumimoji="1" lang="ko-KR" altLang="en-US" sz="3200" dirty="0">
                <a:latin typeface="+mn-ea"/>
              </a:rPr>
              <a:t> 튜닝</a:t>
            </a:r>
            <a:r>
              <a:rPr kumimoji="1" lang="en-US" altLang="ko-KR" sz="3200" dirty="0">
                <a:latin typeface="+mn-ea"/>
              </a:rPr>
              <a:t> </a:t>
            </a:r>
            <a:r>
              <a:rPr kumimoji="1" lang="ko-KR" altLang="en-US" sz="3200" dirty="0">
                <a:latin typeface="+mn-ea"/>
              </a:rPr>
              <a:t>진행</a:t>
            </a:r>
            <a:endParaRPr kumimoji="1" lang="en-US" altLang="ko-KR" sz="3200" dirty="0"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endParaRPr kumimoji="1" lang="en-US" altLang="ko-KR" sz="3200" dirty="0"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ko-KR" altLang="en-US" sz="3200" dirty="0">
                <a:latin typeface="+mn-ea"/>
              </a:rPr>
              <a:t>가장 좋은 값 </a:t>
            </a:r>
            <a:r>
              <a:rPr kumimoji="1" lang="en-US" altLang="ko-KR" sz="3200" dirty="0">
                <a:latin typeface="+mn-ea"/>
              </a:rPr>
              <a:t>-&gt;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cost = 1 / gamma = 1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5BAB7898-EE3D-16BD-725E-5379FF9DA577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SVM (Radial)</a:t>
            </a:r>
          </a:p>
        </p:txBody>
      </p:sp>
      <p:pic>
        <p:nvPicPr>
          <p:cNvPr id="4" name="그림 3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F4F99FE9-612E-7426-CF13-F79FA3388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22" y="5027881"/>
            <a:ext cx="13377555" cy="22372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50F4A3-0D22-1732-24DD-2FAB010E16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398"/>
          <a:stretch/>
        </p:blipFill>
        <p:spPr>
          <a:xfrm>
            <a:off x="4181663" y="7526431"/>
            <a:ext cx="9937374" cy="15213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AB9F35-ACB1-5CC6-3710-787129FF55AA}"/>
              </a:ext>
            </a:extLst>
          </p:cNvPr>
          <p:cNvSpPr/>
          <p:nvPr/>
        </p:nvSpPr>
        <p:spPr>
          <a:xfrm>
            <a:off x="2163875" y="4820140"/>
            <a:ext cx="13668902" cy="4311161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4845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FCB2-3C2B-1B64-2C29-B8C8A475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1986EB-F3AD-40E8-F17B-588C8E195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6381029-6771-32EB-6C08-12F7D00B4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55780C-7FC3-132C-C28C-9CEFA8A3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015158B-AF66-886B-8407-D2321405A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D92ADF3-C3A7-10EF-0AD7-1E10D8FFD089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SVM (Radial)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6B13D5-C30A-8806-D4C6-B1B5C5B4C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264084"/>
            <a:ext cx="6858000" cy="70704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ECD049-46B0-BEAE-AF3F-24E9F733E2A5}"/>
              </a:ext>
            </a:extLst>
          </p:cNvPr>
          <p:cNvSpPr/>
          <p:nvPr/>
        </p:nvSpPr>
        <p:spPr>
          <a:xfrm>
            <a:off x="5715001" y="4053188"/>
            <a:ext cx="2971800" cy="88711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95A915-DC4A-64D3-7264-8C90F32F3D00}"/>
              </a:ext>
            </a:extLst>
          </p:cNvPr>
          <p:cNvSpPr/>
          <p:nvPr/>
        </p:nvSpPr>
        <p:spPr>
          <a:xfrm>
            <a:off x="5486400" y="2197104"/>
            <a:ext cx="7086600" cy="707041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150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F9AF0-875D-8034-8A6F-C076A3B2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1FC7D1-101A-7000-D511-80D457D57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A36AF0C-5ADB-0A48-BF96-1130B4B7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BC488DE-CEDE-BDB0-40FA-3CA4332E6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57CA1C0-4C48-E2D1-C9DC-AF254054E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9DB276-B28B-D17C-0DCE-93779A28B5D2}"/>
              </a:ext>
            </a:extLst>
          </p:cNvPr>
          <p:cNvSpPr txBox="1"/>
          <p:nvPr/>
        </p:nvSpPr>
        <p:spPr>
          <a:xfrm>
            <a:off x="1028700" y="2154615"/>
            <a:ext cx="1624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ko-KR" altLang="en-US" sz="3200" dirty="0">
                <a:latin typeface="+mn-ea"/>
              </a:rPr>
              <a:t>가장 좋은 값 </a:t>
            </a:r>
            <a:r>
              <a:rPr kumimoji="1" lang="en-US" altLang="ko-KR" sz="3200" dirty="0">
                <a:latin typeface="+mn-ea"/>
              </a:rPr>
              <a:t>-&gt;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cost = 1 / gamma = 1</a:t>
            </a:r>
            <a:r>
              <a:rPr kumimoji="1" lang="ko-KR" altLang="en-US" sz="3200" dirty="0">
                <a:latin typeface="+mn-ea"/>
              </a:rPr>
              <a:t> 적용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096D81A-3969-ADEF-CEC4-BC73790909F4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SVM (Radial)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56F957-D064-4B46-4F27-36D343169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350" y="3139854"/>
            <a:ext cx="14706600" cy="32681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7EC844-3B38-CC1F-013E-4B6B87491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3500" y="8040217"/>
            <a:ext cx="13068300" cy="1066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02B598-C5CD-314C-CDA8-DAEE25DAA25D}"/>
              </a:ext>
            </a:extLst>
          </p:cNvPr>
          <p:cNvSpPr/>
          <p:nvPr/>
        </p:nvSpPr>
        <p:spPr>
          <a:xfrm>
            <a:off x="7924800" y="8527028"/>
            <a:ext cx="1295400" cy="5026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E2456-920D-AEC2-ED79-749C18DC3FD0}"/>
              </a:ext>
            </a:extLst>
          </p:cNvPr>
          <p:cNvSpPr/>
          <p:nvPr/>
        </p:nvSpPr>
        <p:spPr>
          <a:xfrm>
            <a:off x="1016000" y="2967473"/>
            <a:ext cx="16243300" cy="3696772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C9EB0E-1F21-AE74-337C-0C03472D8671}"/>
              </a:ext>
            </a:extLst>
          </p:cNvPr>
          <p:cNvSpPr/>
          <p:nvPr/>
        </p:nvSpPr>
        <p:spPr>
          <a:xfrm>
            <a:off x="2506775" y="7846419"/>
            <a:ext cx="13261750" cy="1454396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갈매기형 수장[C] 14">
            <a:extLst>
              <a:ext uri="{FF2B5EF4-FFF2-40B4-BE49-F238E27FC236}">
                <a16:creationId xmlns:a16="http://schemas.microsoft.com/office/drawing/2014/main" id="{19E379BD-1EDF-B4F4-4D32-B4011350DB03}"/>
              </a:ext>
            </a:extLst>
          </p:cNvPr>
          <p:cNvSpPr/>
          <p:nvPr/>
        </p:nvSpPr>
        <p:spPr>
          <a:xfrm rot="5400000">
            <a:off x="8867203" y="6524075"/>
            <a:ext cx="540894" cy="14478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346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109A3-8042-FE75-7798-4B9AEF24A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116769-DCA3-235C-9CED-867A02DE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E61E6DF-2D32-1929-99E8-70FABDF3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2AAAF4-42DD-2FAA-2487-D01857D4E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ECE34DB-3636-5CBB-E95D-959991864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D5134-25C3-3F45-64BB-0517C8B8CCA2}"/>
              </a:ext>
            </a:extLst>
          </p:cNvPr>
          <p:cNvSpPr txBox="1"/>
          <p:nvPr/>
        </p:nvSpPr>
        <p:spPr>
          <a:xfrm>
            <a:off x="1028700" y="2154615"/>
            <a:ext cx="16243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en-US" altLang="ko-KR" sz="3200" dirty="0">
                <a:latin typeface="+mn-ea"/>
              </a:rPr>
              <a:t>SVM Linear</a:t>
            </a:r>
            <a:r>
              <a:rPr kumimoji="1" lang="ko-KR" altLang="en-US" sz="3200" dirty="0">
                <a:latin typeface="+mn-ea"/>
              </a:rPr>
              <a:t> 의 정확도는 </a:t>
            </a:r>
            <a:r>
              <a:rPr kumimoji="1" lang="en-US" altLang="ko-KR" sz="3200" dirty="0">
                <a:latin typeface="+mn-ea"/>
              </a:rPr>
              <a:t>20.6% </a:t>
            </a:r>
            <a:r>
              <a:rPr kumimoji="1" lang="ko-KR" altLang="en-US" sz="3200" dirty="0">
                <a:latin typeface="+mn-ea"/>
              </a:rPr>
              <a:t>이였으나</a:t>
            </a:r>
            <a:r>
              <a:rPr kumimoji="1" lang="en-US" altLang="ko-KR" sz="3200" dirty="0">
                <a:latin typeface="+mn-ea"/>
              </a:rPr>
              <a:t>,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Radial </a:t>
            </a:r>
            <a:r>
              <a:rPr kumimoji="1" lang="ko-KR" altLang="en-US" sz="3200" dirty="0" err="1">
                <a:latin typeface="+mn-ea"/>
              </a:rPr>
              <a:t>에선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41%</a:t>
            </a:r>
            <a:r>
              <a:rPr kumimoji="1" lang="ko-KR" altLang="en-US" sz="3200" dirty="0">
                <a:latin typeface="+mn-ea"/>
              </a:rPr>
              <a:t> 로 </a:t>
            </a:r>
            <a:r>
              <a:rPr kumimoji="1" lang="en-US" altLang="ko-KR" sz="3200" dirty="0">
                <a:latin typeface="+mn-ea"/>
              </a:rPr>
              <a:t>20%</a:t>
            </a:r>
            <a:r>
              <a:rPr kumimoji="1" lang="ko-KR" altLang="en-US" sz="3200" dirty="0">
                <a:latin typeface="+mn-ea"/>
              </a:rPr>
              <a:t> 향상 하였다</a:t>
            </a:r>
            <a:r>
              <a:rPr kumimoji="1" lang="en-US" altLang="ko-KR" sz="3200" dirty="0">
                <a:latin typeface="+mn-ea"/>
              </a:rPr>
              <a:t>.</a:t>
            </a:r>
            <a:br>
              <a:rPr kumimoji="1" lang="en-US" altLang="ko-KR" sz="3200" dirty="0">
                <a:latin typeface="+mn-ea"/>
              </a:rPr>
            </a:br>
            <a:endParaRPr kumimoji="1" lang="en-US" altLang="ko-KR" sz="3200" dirty="0"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ko-KR" altLang="en-US" sz="3200" dirty="0">
                <a:latin typeface="+mn-ea"/>
              </a:rPr>
              <a:t>결과</a:t>
            </a:r>
            <a:endParaRPr kumimoji="1" lang="en-US" altLang="ko-KR" sz="3200" dirty="0"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latin typeface="+mn-ea"/>
              </a:rPr>
              <a:t>데이터셋이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선형적으로 분리되지 않는 특성을 가지고 있어 </a:t>
            </a:r>
            <a:r>
              <a:rPr kumimoji="1" lang="en-US" altLang="ko-KR" sz="3200" b="1" dirty="0">
                <a:solidFill>
                  <a:srgbClr val="3452F0"/>
                </a:solidFill>
                <a:latin typeface="+mn-ea"/>
              </a:rPr>
              <a:t>Linear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에서 정확도가 좋지 않은 것으로 판단</a:t>
            </a:r>
            <a:r>
              <a:rPr kumimoji="1" lang="ko-KR" altLang="en-US" sz="3200" dirty="0">
                <a:latin typeface="+mn-ea"/>
              </a:rPr>
              <a:t>할 수 있다</a:t>
            </a:r>
            <a:r>
              <a:rPr kumimoji="1" lang="en-US" altLang="ko-KR" sz="3200" dirty="0">
                <a:latin typeface="+mn-ea"/>
              </a:rPr>
              <a:t>.</a:t>
            </a:r>
            <a:r>
              <a:rPr kumimoji="1" lang="ko-KR" altLang="en-US" sz="3200" dirty="0">
                <a:latin typeface="+mn-ea"/>
              </a:rPr>
              <a:t> </a:t>
            </a:r>
            <a:endParaRPr kumimoji="1" lang="en-US" altLang="ko-KR" sz="3200" dirty="0"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ko-KR" sz="3200" b="1" dirty="0">
                <a:solidFill>
                  <a:srgbClr val="3452F0"/>
                </a:solidFill>
                <a:latin typeface="+mn-ea"/>
              </a:rPr>
              <a:t>Radial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 </a:t>
            </a:r>
            <a:r>
              <a:rPr kumimoji="1" lang="en-US" altLang="ko-KR" sz="3200" b="1" dirty="0">
                <a:solidFill>
                  <a:srgbClr val="3452F0"/>
                </a:solidFill>
                <a:latin typeface="+mn-ea"/>
              </a:rPr>
              <a:t>Kernal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이 비선형 경계로 보다 유연하게 학습하여 정확도가 향상 </a:t>
            </a:r>
            <a:r>
              <a:rPr kumimoji="1" lang="ko-KR" altLang="en-US" sz="3200" dirty="0">
                <a:latin typeface="+mn-ea"/>
              </a:rPr>
              <a:t>하였다</a:t>
            </a:r>
            <a:r>
              <a:rPr kumimoji="1" lang="en-US" altLang="ko-KR" sz="3200" dirty="0">
                <a:latin typeface="+mn-ea"/>
              </a:rPr>
              <a:t>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92385F28-586A-15E0-9384-B1B102D06D20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dirty="0">
                <a:solidFill>
                  <a:srgbClr val="3452F0"/>
                </a:solidFill>
                <a:latin typeface="+mj-ea"/>
                <a:ea typeface="+mj-ea"/>
              </a:rPr>
              <a:t>SVM (Radial)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536D8D7-59AC-A1E5-CBB8-92A4DA36A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456439"/>
              </p:ext>
            </p:extLst>
          </p:nvPr>
        </p:nvGraphicFramePr>
        <p:xfrm>
          <a:off x="3054350" y="5885875"/>
          <a:ext cx="12192000" cy="2478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95015765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330811105"/>
                    </a:ext>
                  </a:extLst>
                </a:gridCol>
              </a:tblGrid>
              <a:tr h="8261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dirty="0"/>
                        <a:t> 모델 </a:t>
                      </a:r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dirty="0"/>
                        <a:t>정확도 </a:t>
                      </a:r>
                    </a:p>
                  </a:txBody>
                  <a:tcPr>
                    <a:solidFill>
                      <a:srgbClr val="345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130127"/>
                  </a:ext>
                </a:extLst>
              </a:tr>
              <a:tr h="8261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SVM (linear – cost =1)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20.6%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468170"/>
                  </a:ext>
                </a:extLst>
              </a:tr>
              <a:tr h="8261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SVM (Radial - cost=1/gamma=1)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41%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7774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97CFE5D-6B0E-006B-A6C3-B94F6E9FF68E}"/>
              </a:ext>
            </a:extLst>
          </p:cNvPr>
          <p:cNvSpPr/>
          <p:nvPr/>
        </p:nvSpPr>
        <p:spPr>
          <a:xfrm>
            <a:off x="3054350" y="7505700"/>
            <a:ext cx="12179300" cy="88711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2993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6E0FD-0BD2-2676-4B9F-3D0FD2C61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1AFAEA9-1709-48B6-D848-9FF1AE8B1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9E15BF1-D404-3FC2-7A99-FAF5BD79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FA0BC44-D7BD-CF70-FDE9-88106FBE5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9B1A58A-5FCE-19D0-886F-48ADB7581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DFA0FFCB-BCE8-83AA-0191-A3D3C0A1855B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각 모델 성능 비교 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1F099-FE57-1071-CD23-1FE00A532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868153"/>
              </p:ext>
            </p:extLst>
          </p:nvPr>
        </p:nvGraphicFramePr>
        <p:xfrm>
          <a:off x="2308225" y="2675756"/>
          <a:ext cx="13671550" cy="598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8605">
                  <a:extLst>
                    <a:ext uri="{9D8B030D-6E8A-4147-A177-3AD203B41FA5}">
                      <a16:colId xmlns:a16="http://schemas.microsoft.com/office/drawing/2014/main" val="2284596268"/>
                    </a:ext>
                  </a:extLst>
                </a:gridCol>
                <a:gridCol w="6262945">
                  <a:extLst>
                    <a:ext uri="{9D8B030D-6E8A-4147-A177-3AD203B41FA5}">
                      <a16:colId xmlns:a16="http://schemas.microsoft.com/office/drawing/2014/main" val="2934002049"/>
                    </a:ext>
                  </a:extLst>
                </a:gridCol>
              </a:tblGrid>
              <a:tr h="855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dirty="0"/>
                        <a:t> 모델 </a:t>
                      </a:r>
                    </a:p>
                  </a:txBody>
                  <a:tcPr>
                    <a:solidFill>
                      <a:srgbClr val="345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dirty="0"/>
                        <a:t>정확도 </a:t>
                      </a:r>
                    </a:p>
                  </a:txBody>
                  <a:tcPr>
                    <a:solidFill>
                      <a:srgbClr val="345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43575"/>
                  </a:ext>
                </a:extLst>
              </a:tr>
              <a:tr h="855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dirty="0"/>
                        <a:t>다중 로지스틱 회귀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3.9%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735914"/>
                  </a:ext>
                </a:extLst>
              </a:tr>
              <a:tr h="855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LASSO </a:t>
                      </a:r>
                      <a:r>
                        <a:rPr lang="ko-KR" altLang="en-US" sz="3200" dirty="0"/>
                        <a:t>적용 다중 로지스틱 회귀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18.3%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088721"/>
                  </a:ext>
                </a:extLst>
              </a:tr>
              <a:tr h="855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/>
                        <a:t>LDA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20.6%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34456"/>
                  </a:ext>
                </a:extLst>
              </a:tr>
              <a:tr h="855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Random Forest (</a:t>
                      </a:r>
                      <a:r>
                        <a:rPr lang="en-US" altLang="ko-KR" sz="3200" dirty="0" err="1"/>
                        <a:t>ntree</a:t>
                      </a:r>
                      <a:r>
                        <a:rPr lang="en-US" altLang="ko-KR" sz="3200" dirty="0"/>
                        <a:t>=700 / </a:t>
                      </a:r>
                      <a:r>
                        <a:rPr lang="en-US" altLang="ko-KR" sz="3200" dirty="0" err="1"/>
                        <a:t>mtry</a:t>
                      </a:r>
                      <a:r>
                        <a:rPr lang="en-US" altLang="ko-KR" sz="3200" dirty="0"/>
                        <a:t>=3)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72.8%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35646"/>
                  </a:ext>
                </a:extLst>
              </a:tr>
              <a:tr h="855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SVM (linear – cost =1)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20.6%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012852"/>
                  </a:ext>
                </a:extLst>
              </a:tr>
              <a:tr h="855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SVM (Radial - cost=1/gamma=1)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dirty="0"/>
                        <a:t>41%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7676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B2F1960C-C4FD-0AB8-EBD3-ED31390B0EDA}"/>
              </a:ext>
            </a:extLst>
          </p:cNvPr>
          <p:cNvSpPr/>
          <p:nvPr/>
        </p:nvSpPr>
        <p:spPr>
          <a:xfrm>
            <a:off x="2337652" y="7778227"/>
            <a:ext cx="13671550" cy="88711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6A7CA36-55DF-8F6B-982C-D9F666C5E72F}"/>
              </a:ext>
            </a:extLst>
          </p:cNvPr>
          <p:cNvCxnSpPr>
            <a:cxnSpLocks/>
          </p:cNvCxnSpPr>
          <p:nvPr/>
        </p:nvCxnSpPr>
        <p:spPr>
          <a:xfrm>
            <a:off x="2337652" y="6591300"/>
            <a:ext cx="136421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53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DEFFE-AA55-087A-141E-95A501D9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5AE71E-23D2-C487-87F7-74AE9123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BE53F87-42A9-8012-1988-A6CCA8ACA4DE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데이터셋 탐색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1C83836-F031-5B80-66F8-8E02ADAEC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3CDD2C-DF19-8D07-E011-BA9EF0ABB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71DEF10-69D1-5F28-E4A4-16F9766E665D}"/>
              </a:ext>
            </a:extLst>
          </p:cNvPr>
          <p:cNvSpPr txBox="1"/>
          <p:nvPr/>
        </p:nvSpPr>
        <p:spPr>
          <a:xfrm>
            <a:off x="1016000" y="2844800"/>
            <a:ext cx="165608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en-US" sz="2800" b="0" i="0" u="none" strike="noStrike" dirty="0">
              <a:solidFill>
                <a:srgbClr val="3452F0"/>
              </a:solidFill>
              <a:latin typeface="Pretendard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33C6162-139C-69CC-09C3-8CA166349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F458CD-1092-53C6-1D5A-6DE912A723AA}"/>
              </a:ext>
            </a:extLst>
          </p:cNvPr>
          <p:cNvSpPr txBox="1"/>
          <p:nvPr/>
        </p:nvSpPr>
        <p:spPr>
          <a:xfrm>
            <a:off x="1016000" y="2194934"/>
            <a:ext cx="1656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en-US" altLang="ko-Kore-KR" sz="3200" dirty="0"/>
              <a:t>MIMIC-IV(Medical Information Mart for Intensive Care IV)</a:t>
            </a:r>
            <a:r>
              <a:rPr kumimoji="1" lang="ko-KR" altLang="en-US" sz="3200" dirty="0"/>
              <a:t>는 </a:t>
            </a:r>
            <a:r>
              <a:rPr kumimoji="1" lang="en-US" altLang="ko-Kore-KR" sz="3200" dirty="0"/>
              <a:t>MIT</a:t>
            </a:r>
            <a:r>
              <a:rPr kumimoji="1" lang="ko-KR" altLang="en-US" sz="3200" dirty="0"/>
              <a:t>의 </a:t>
            </a:r>
            <a:r>
              <a:rPr kumimoji="1" lang="en-US" altLang="ko-Kore-KR" sz="3200" dirty="0"/>
              <a:t>PhysioNet</a:t>
            </a:r>
            <a:r>
              <a:rPr kumimoji="1" lang="ko-KR" altLang="en-US" sz="3200" dirty="0"/>
              <a:t>에서 제공하는 의료 데이터베이스로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중환자실</a:t>
            </a:r>
            <a:r>
              <a:rPr kumimoji="1" lang="en-US" altLang="ko-KR" sz="3200" dirty="0"/>
              <a:t>(</a:t>
            </a:r>
            <a:r>
              <a:rPr kumimoji="1" lang="en-US" altLang="ko-Kore-KR" sz="3200" dirty="0"/>
              <a:t>ICU) </a:t>
            </a:r>
            <a:r>
              <a:rPr kumimoji="1" lang="ko-KR" altLang="en-US" sz="3200" dirty="0"/>
              <a:t>데이터를 기반으로 설계된 최신 데이터셋이다</a:t>
            </a:r>
            <a:r>
              <a:rPr kumimoji="1" lang="en-US" altLang="ko-KR" sz="3200" dirty="0"/>
              <a:t>.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출처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PyhsioNet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A82EADE-1438-6DA5-9605-757E35D28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07" y="5182453"/>
            <a:ext cx="1323278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86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022D-2F6D-271F-C5D8-31F7D4AF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86A228C-8576-E152-E85C-56FF9570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C71D06-DF18-3184-8E65-BC78ECA54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4422536-FDD8-1429-CD01-5B54118B0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2DD8C7E-601A-5334-BCD4-869599308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0E1ABDF5-E4D5-5881-8D93-BD9C35410603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결론 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74A775-C157-4939-8101-664DB6911D10}"/>
              </a:ext>
            </a:extLst>
          </p:cNvPr>
          <p:cNvSpPr/>
          <p:nvPr/>
        </p:nvSpPr>
        <p:spPr>
          <a:xfrm>
            <a:off x="940351" y="2456252"/>
            <a:ext cx="4927600" cy="3130089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206643-70B9-E962-E3DC-7DC254E02055}"/>
              </a:ext>
            </a:extLst>
          </p:cNvPr>
          <p:cNvSpPr/>
          <p:nvPr/>
        </p:nvSpPr>
        <p:spPr>
          <a:xfrm>
            <a:off x="6636648" y="2442637"/>
            <a:ext cx="4927600" cy="3130089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9B2C35-862D-7EB6-1231-2D0577EE2619}"/>
              </a:ext>
            </a:extLst>
          </p:cNvPr>
          <p:cNvSpPr/>
          <p:nvPr/>
        </p:nvSpPr>
        <p:spPr>
          <a:xfrm>
            <a:off x="12354341" y="2442636"/>
            <a:ext cx="4927600" cy="3130089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F02996-32C2-A61F-60CC-303C16D491CF}"/>
              </a:ext>
            </a:extLst>
          </p:cNvPr>
          <p:cNvSpPr/>
          <p:nvPr/>
        </p:nvSpPr>
        <p:spPr>
          <a:xfrm>
            <a:off x="12359033" y="5958184"/>
            <a:ext cx="4927600" cy="3130089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A7DFA3-4813-8FEA-0C43-91A9601412FB}"/>
              </a:ext>
            </a:extLst>
          </p:cNvPr>
          <p:cNvSpPr/>
          <p:nvPr/>
        </p:nvSpPr>
        <p:spPr>
          <a:xfrm>
            <a:off x="6636648" y="5983361"/>
            <a:ext cx="4927600" cy="3130089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73E8E8-F440-3924-B627-D3288DFFC724}"/>
              </a:ext>
            </a:extLst>
          </p:cNvPr>
          <p:cNvSpPr txBox="1"/>
          <p:nvPr/>
        </p:nvSpPr>
        <p:spPr>
          <a:xfrm>
            <a:off x="1016000" y="3269038"/>
            <a:ext cx="48519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dirty="0">
                <a:latin typeface="+mn-ea"/>
              </a:rPr>
              <a:t>데이터가 선형적으로 분리되지 않음에 따라 복잡한 패턴 학습 못했다</a:t>
            </a:r>
            <a:r>
              <a:rPr kumimoji="1" lang="en-US" altLang="ko-KR" sz="2800" dirty="0">
                <a:latin typeface="+mn-ea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A31E9A-6CA0-1414-0F17-DCC1AAAB560A}"/>
              </a:ext>
            </a:extLst>
          </p:cNvPr>
          <p:cNvSpPr txBox="1"/>
          <p:nvPr/>
        </p:nvSpPr>
        <p:spPr>
          <a:xfrm>
            <a:off x="6674473" y="2745011"/>
            <a:ext cx="48519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dirty="0">
                <a:latin typeface="+mn-ea"/>
              </a:rPr>
              <a:t> </a:t>
            </a:r>
            <a:r>
              <a:rPr kumimoji="1" lang="ko-KR" altLang="en-US" sz="2800" dirty="0">
                <a:latin typeface="+mn-ea"/>
              </a:rPr>
              <a:t>데이터의 노이즈를 줄이고 중요한 변수만 선택하여 성능이 개선</a:t>
            </a:r>
            <a:endParaRPr kumimoji="1" lang="en-US" altLang="ko-KR" sz="2800" dirty="0">
              <a:latin typeface="+mn-ea"/>
            </a:endParaRPr>
          </a:p>
          <a:p>
            <a:pPr algn="ctr"/>
            <a:r>
              <a:rPr kumimoji="1" lang="en-US" altLang="ko-KR" sz="2800" dirty="0">
                <a:latin typeface="+mn-ea"/>
              </a:rPr>
              <a:t>-&gt;</a:t>
            </a:r>
            <a:r>
              <a:rPr kumimoji="1" lang="ko-KR" altLang="en-US" sz="2800" dirty="0">
                <a:latin typeface="+mn-ea"/>
              </a:rPr>
              <a:t>선형 경계에서만 작동하여 복잡한 비선형 패턴을 학습하지 못한다</a:t>
            </a:r>
            <a:r>
              <a:rPr kumimoji="1" lang="en-US" altLang="ko-KR" sz="2800" dirty="0">
                <a:latin typeface="+mn-ea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30BAEC-19FB-6F6F-153D-06B89EE2FA8E}"/>
              </a:ext>
            </a:extLst>
          </p:cNvPr>
          <p:cNvSpPr txBox="1"/>
          <p:nvPr/>
        </p:nvSpPr>
        <p:spPr>
          <a:xfrm>
            <a:off x="6721027" y="2239880"/>
            <a:ext cx="47055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ko-KR" altLang="en-US" sz="2800" b="1" dirty="0">
                <a:latin typeface="+mn-ea"/>
              </a:rPr>
              <a:t> 다중 로지스틱 회귀 </a:t>
            </a:r>
            <a:r>
              <a:rPr kumimoji="1" lang="en-US" altLang="ko-KR" sz="2800" b="1" dirty="0">
                <a:latin typeface="+mn-ea"/>
              </a:rPr>
              <a:t>LASSO</a:t>
            </a:r>
            <a:endParaRPr lang="ko-KR" alt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D60D5-68EB-90A3-A4DF-3636449C41EE}"/>
              </a:ext>
            </a:extLst>
          </p:cNvPr>
          <p:cNvSpPr txBox="1"/>
          <p:nvPr/>
        </p:nvSpPr>
        <p:spPr>
          <a:xfrm>
            <a:off x="1671846" y="2239880"/>
            <a:ext cx="330531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800" b="1" dirty="0"/>
              <a:t> 다중 로지스틱 회귀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176F38-6F47-CF0D-184A-BFD97FDE1373}"/>
              </a:ext>
            </a:extLst>
          </p:cNvPr>
          <p:cNvSpPr txBox="1"/>
          <p:nvPr/>
        </p:nvSpPr>
        <p:spPr>
          <a:xfrm>
            <a:off x="14287157" y="2193632"/>
            <a:ext cx="106196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+mn-ea"/>
              </a:rPr>
              <a:t> LDA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ECF3A-FA5B-F487-92BF-A7085D02C58F}"/>
              </a:ext>
            </a:extLst>
          </p:cNvPr>
          <p:cNvSpPr txBox="1"/>
          <p:nvPr/>
        </p:nvSpPr>
        <p:spPr>
          <a:xfrm>
            <a:off x="12465881" y="2769041"/>
            <a:ext cx="48519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dirty="0">
                <a:latin typeface="+mn-ea"/>
              </a:rPr>
              <a:t>데이터의 정규성을 활용하여 다중 로지스틱 회귀보다 나은 성능</a:t>
            </a:r>
            <a:r>
              <a:rPr kumimoji="1" lang="en-US" altLang="ko-KR" sz="2800" dirty="0">
                <a:latin typeface="+mn-ea"/>
              </a:rPr>
              <a:t> </a:t>
            </a:r>
            <a:r>
              <a:rPr kumimoji="1" lang="ko-KR" altLang="en-US" sz="2800" dirty="0">
                <a:latin typeface="+mn-ea"/>
              </a:rPr>
              <a:t>개선</a:t>
            </a:r>
            <a:r>
              <a:rPr kumimoji="1" lang="en-US" altLang="ko-KR" sz="2800" dirty="0">
                <a:latin typeface="+mn-ea"/>
              </a:rPr>
              <a:t>.</a:t>
            </a:r>
            <a:r>
              <a:rPr kumimoji="1" lang="ko-KR" altLang="en-US" sz="2800" dirty="0">
                <a:latin typeface="+mn-ea"/>
              </a:rPr>
              <a:t> </a:t>
            </a:r>
            <a:endParaRPr kumimoji="1" lang="en-US" altLang="ko-KR" sz="2800" dirty="0">
              <a:latin typeface="+mn-ea"/>
            </a:endParaRPr>
          </a:p>
          <a:p>
            <a:pPr algn="ctr"/>
            <a:r>
              <a:rPr kumimoji="1" lang="en-US" altLang="ko-KR" sz="2800" dirty="0">
                <a:latin typeface="+mn-ea"/>
              </a:rPr>
              <a:t>-&gt; </a:t>
            </a:r>
            <a:r>
              <a:rPr kumimoji="1" lang="ko-KR" altLang="en-US" sz="2800" dirty="0">
                <a:latin typeface="+mn-ea"/>
              </a:rPr>
              <a:t>비선형 경계를 처리하지 못해 </a:t>
            </a:r>
            <a:r>
              <a:rPr kumimoji="1" lang="en-US" altLang="ko-KR" sz="2800" dirty="0">
                <a:latin typeface="+mn-ea"/>
              </a:rPr>
              <a:t>SVM</a:t>
            </a:r>
            <a:r>
              <a:rPr kumimoji="1" lang="ko-KR" altLang="en-US" sz="2800" dirty="0">
                <a:latin typeface="+mn-ea"/>
              </a:rPr>
              <a:t> 만큼의 성능은 도달하지 못했다</a:t>
            </a:r>
            <a:r>
              <a:rPr kumimoji="1" lang="en-US" altLang="ko-KR" sz="2800" dirty="0">
                <a:latin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5F1A26-5429-473C-5BB2-4EDF4BA2C57C}"/>
              </a:ext>
            </a:extLst>
          </p:cNvPr>
          <p:cNvSpPr txBox="1"/>
          <p:nvPr/>
        </p:nvSpPr>
        <p:spPr>
          <a:xfrm>
            <a:off x="12568308" y="6612039"/>
            <a:ext cx="454494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dirty="0">
                <a:latin typeface="+mn-ea"/>
              </a:rPr>
              <a:t>데이터의 비선형 구조를 </a:t>
            </a:r>
            <a:br>
              <a:rPr kumimoji="1" lang="en-US" altLang="ko-KR" sz="2800" dirty="0">
                <a:latin typeface="+mn-ea"/>
              </a:rPr>
            </a:br>
            <a:r>
              <a:rPr kumimoji="1" lang="ko-KR" altLang="en-US" sz="2800" dirty="0">
                <a:latin typeface="+mn-ea"/>
              </a:rPr>
              <a:t>잘 캡처하여 다른 모델들보다 훨씬 높은 정확도를 달성</a:t>
            </a:r>
            <a:endParaRPr kumimoji="1" lang="en-US" altLang="ko-KR" sz="28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5CCBBF-B398-A955-9B04-F2CA3BFB66FD}"/>
              </a:ext>
            </a:extLst>
          </p:cNvPr>
          <p:cNvSpPr txBox="1"/>
          <p:nvPr/>
        </p:nvSpPr>
        <p:spPr>
          <a:xfrm>
            <a:off x="6674473" y="6320390"/>
            <a:ext cx="48519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dirty="0">
                <a:latin typeface="+mn-ea"/>
              </a:rPr>
              <a:t> </a:t>
            </a:r>
            <a:r>
              <a:rPr kumimoji="1" lang="ko-KR" altLang="en-US" sz="2800" dirty="0">
                <a:latin typeface="+mn-ea"/>
              </a:rPr>
              <a:t>마진 최대화를 통해 </a:t>
            </a:r>
            <a:br>
              <a:rPr kumimoji="1" lang="en-US" altLang="ko-KR" sz="2800" dirty="0">
                <a:latin typeface="+mn-ea"/>
              </a:rPr>
            </a:br>
            <a:r>
              <a:rPr kumimoji="1" lang="ko-KR" altLang="en-US" sz="2800" dirty="0">
                <a:latin typeface="+mn-ea"/>
              </a:rPr>
              <a:t>다중 로지스틱 회귀보다는 성능이 향상</a:t>
            </a:r>
            <a:endParaRPr kumimoji="1" lang="en-US" altLang="ko-KR" sz="2800" dirty="0">
              <a:latin typeface="+mn-ea"/>
            </a:endParaRPr>
          </a:p>
          <a:p>
            <a:pPr algn="ctr"/>
            <a:r>
              <a:rPr kumimoji="1" lang="en-US" altLang="ko-KR" sz="2800" dirty="0">
                <a:latin typeface="+mn-ea"/>
              </a:rPr>
              <a:t>-&gt;</a:t>
            </a:r>
            <a:r>
              <a:rPr kumimoji="1" lang="ko-KR" altLang="en-US" sz="2800" dirty="0">
                <a:latin typeface="+mn-ea"/>
              </a:rPr>
              <a:t> 성형 경계에 성능이 제한되어 </a:t>
            </a:r>
            <a:r>
              <a:rPr kumimoji="1" lang="en-US" altLang="ko-KR" sz="2800" dirty="0">
                <a:latin typeface="+mn-ea"/>
              </a:rPr>
              <a:t>LDA</a:t>
            </a:r>
            <a:r>
              <a:rPr kumimoji="1" lang="ko-KR" altLang="en-US" sz="2800" dirty="0">
                <a:latin typeface="+mn-ea"/>
              </a:rPr>
              <a:t>와 유사한 결과 보였다</a:t>
            </a:r>
            <a:r>
              <a:rPr kumimoji="1" lang="en-US" altLang="ko-KR" sz="2800" dirty="0"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165BE-D3E5-6C43-5C68-2FA4C7BB38A2}"/>
              </a:ext>
            </a:extLst>
          </p:cNvPr>
          <p:cNvSpPr txBox="1"/>
          <p:nvPr/>
        </p:nvSpPr>
        <p:spPr>
          <a:xfrm>
            <a:off x="7414868" y="5746927"/>
            <a:ext cx="337116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ko-KR" altLang="en-US" sz="2800" b="1" dirty="0">
                <a:latin typeface="+mn-ea"/>
              </a:rPr>
              <a:t> </a:t>
            </a:r>
            <a:r>
              <a:rPr kumimoji="1" lang="en-US" altLang="ko-KR" sz="2800" b="1" dirty="0">
                <a:latin typeface="+mn-ea"/>
              </a:rPr>
              <a:t>SVM Liner Kernal</a:t>
            </a:r>
            <a:endParaRPr lang="ko-KR" alt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FA780-737B-CE0F-0690-5E56A61D99C7}"/>
              </a:ext>
            </a:extLst>
          </p:cNvPr>
          <p:cNvSpPr txBox="1"/>
          <p:nvPr/>
        </p:nvSpPr>
        <p:spPr>
          <a:xfrm>
            <a:off x="13070338" y="5743723"/>
            <a:ext cx="349560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ko-KR" altLang="en-US" sz="2800" b="1" dirty="0">
                <a:latin typeface="+mn-ea"/>
              </a:rPr>
              <a:t> </a:t>
            </a:r>
            <a:r>
              <a:rPr kumimoji="1" lang="en-US" altLang="ko-KR" sz="2800" b="1" dirty="0">
                <a:latin typeface="+mn-ea"/>
              </a:rPr>
              <a:t>SVM Radial Kernal</a:t>
            </a:r>
            <a:endParaRPr lang="ko-KR" altLang="en-US" sz="2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85F23D0-62A6-B5D0-ABA6-09A20E04A946}"/>
              </a:ext>
            </a:extLst>
          </p:cNvPr>
          <p:cNvSpPr/>
          <p:nvPr/>
        </p:nvSpPr>
        <p:spPr>
          <a:xfrm>
            <a:off x="940351" y="5958185"/>
            <a:ext cx="4927600" cy="3130089"/>
          </a:xfrm>
          <a:prstGeom prst="rect">
            <a:avLst/>
          </a:prstGeom>
          <a:noFill/>
          <a:ln w="381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ABE71-A647-A87F-96B4-AC17658B34E8}"/>
              </a:ext>
            </a:extLst>
          </p:cNvPr>
          <p:cNvSpPr txBox="1"/>
          <p:nvPr/>
        </p:nvSpPr>
        <p:spPr>
          <a:xfrm>
            <a:off x="971965" y="6615288"/>
            <a:ext cx="48519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/>
              <a:t>정확도는 향상되었으나</a:t>
            </a:r>
            <a:r>
              <a:rPr lang="en-US" altLang="ko-KR" sz="2800" dirty="0"/>
              <a:t>, </a:t>
            </a:r>
            <a:br>
              <a:rPr lang="en-US" altLang="ko-KR" sz="2800" dirty="0"/>
            </a:br>
            <a:r>
              <a:rPr lang="en" altLang="ko-KR" sz="2800" dirty="0"/>
              <a:t>Other </a:t>
            </a:r>
            <a:r>
              <a:rPr lang="ko-KR" altLang="en-US" sz="2800" dirty="0"/>
              <a:t>범주의 비중 증가로 인해 모델의 해석 가능성과 신뢰성이 떨어졌다</a:t>
            </a:r>
            <a:r>
              <a:rPr lang="en-US" altLang="ko-KR" sz="2800" dirty="0"/>
              <a:t>.</a:t>
            </a:r>
            <a:endParaRPr kumimoji="1" lang="en-US" altLang="ko-KR" sz="28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8DDDC5-9E77-31D1-80C4-D2AF77E90EC9}"/>
              </a:ext>
            </a:extLst>
          </p:cNvPr>
          <p:cNvSpPr txBox="1"/>
          <p:nvPr/>
        </p:nvSpPr>
        <p:spPr>
          <a:xfrm>
            <a:off x="1890879" y="5723861"/>
            <a:ext cx="29107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+mn-ea"/>
              </a:rPr>
              <a:t> Random Forest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4747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87F30-BE97-49D9-F731-9820FA0D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2B2CC7-9CB9-8AA1-3219-DEC0E85E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AF5020-DBB5-194C-C626-75D0FFFD9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7DBBF86-62B9-0283-798A-A3C8062F1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3F01437-4BB5-C9FC-D049-E6A99FE2B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AB1777-811E-0937-5082-BA64E1E7D6B4}"/>
              </a:ext>
            </a:extLst>
          </p:cNvPr>
          <p:cNvSpPr txBox="1"/>
          <p:nvPr/>
        </p:nvSpPr>
        <p:spPr>
          <a:xfrm>
            <a:off x="1005114" y="3835450"/>
            <a:ext cx="162433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latin typeface="+mn-ea"/>
              </a:rPr>
              <a:t>데이터의 비선형 특성을 고려하지 않은 선형 모델들은 한계가 존재</a:t>
            </a:r>
            <a:r>
              <a:rPr kumimoji="1" lang="en-US" altLang="ko-KR" sz="3200" b="1" dirty="0">
                <a:latin typeface="+mn-ea"/>
              </a:rPr>
              <a:t>.</a:t>
            </a:r>
          </a:p>
          <a:p>
            <a:pPr algn="ctr"/>
            <a:endParaRPr kumimoji="1" lang="en-US" altLang="ko-KR" sz="4400" dirty="0">
              <a:latin typeface="+mn-ea"/>
            </a:endParaRPr>
          </a:p>
          <a:p>
            <a:pPr algn="ctr"/>
            <a:r>
              <a:rPr kumimoji="1" lang="en-US" altLang="ko-KR" sz="4400" b="1" dirty="0">
                <a:solidFill>
                  <a:srgbClr val="3452F0"/>
                </a:solidFill>
                <a:latin typeface="+mn-ea"/>
              </a:rPr>
              <a:t>SVM (Radial Kernal)</a:t>
            </a:r>
            <a:r>
              <a:rPr kumimoji="1" lang="ko-KR" altLang="en-US" sz="4400" b="1" dirty="0">
                <a:solidFill>
                  <a:srgbClr val="3452F0"/>
                </a:solidFill>
                <a:latin typeface="+mn-ea"/>
              </a:rPr>
              <a:t>을 통해 비선형 패턴을 효과적으로 학습 하면서 </a:t>
            </a:r>
            <a:r>
              <a:rPr kumimoji="1" lang="en-US" altLang="ko-KR" sz="4400" b="1" dirty="0">
                <a:solidFill>
                  <a:srgbClr val="3452F0"/>
                </a:solidFill>
                <a:latin typeface="+mn-ea"/>
              </a:rPr>
              <a:t>41%</a:t>
            </a:r>
            <a:r>
              <a:rPr kumimoji="1" lang="ko-KR" altLang="en-US" sz="4400" b="1" dirty="0">
                <a:solidFill>
                  <a:srgbClr val="3452F0"/>
                </a:solidFill>
                <a:latin typeface="+mn-ea"/>
              </a:rPr>
              <a:t>로 가장 우수한 성능을 보였다</a:t>
            </a:r>
            <a:r>
              <a:rPr kumimoji="1" lang="en-US" altLang="ko-KR" sz="2800" b="1" dirty="0">
                <a:solidFill>
                  <a:srgbClr val="3452F0"/>
                </a:solidFill>
                <a:latin typeface="+mn-ea"/>
              </a:rPr>
              <a:t>.</a:t>
            </a:r>
            <a:endParaRPr kumimoji="1" lang="ko-KR" altLang="en-US" sz="2800" b="1" dirty="0">
              <a:solidFill>
                <a:srgbClr val="3452F0"/>
              </a:solidFill>
              <a:latin typeface="+mn-ea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4C3ACDF-09AE-05D0-7D8C-F7BAC2B08974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결론 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8270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C4A4-5C72-5EA0-4EB1-92194873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F6D2DC-AF47-F25C-6DDC-37A31D24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2430A7B-D8F9-1801-4F8A-E0157D3536A9}"/>
              </a:ext>
            </a:extLst>
          </p:cNvPr>
          <p:cNvSpPr txBox="1"/>
          <p:nvPr/>
        </p:nvSpPr>
        <p:spPr>
          <a:xfrm>
            <a:off x="5791200" y="4029075"/>
            <a:ext cx="6705600" cy="2228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089"/>
              </a:lnSpc>
            </a:pPr>
            <a:r>
              <a:rPr lang="ko-KR" altLang="en-US" sz="8000" b="1" i="0" u="none" strike="noStrike" dirty="0">
                <a:solidFill>
                  <a:srgbClr val="3452F0"/>
                </a:solidFill>
                <a:latin typeface="Pretendard ExtraBold"/>
              </a:rPr>
              <a:t>감사합니다 ♡ </a:t>
            </a:r>
            <a:endParaRPr lang="en-US" sz="8000" b="1" i="0" u="none" strike="noStrike" dirty="0">
              <a:solidFill>
                <a:srgbClr val="3452F0"/>
              </a:solidFill>
              <a:latin typeface="Pretendard Extra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E8ABDAF-FCC6-DE29-A78B-489BD3390761}"/>
              </a:ext>
            </a:extLst>
          </p:cNvPr>
          <p:cNvSpPr txBox="1"/>
          <p:nvPr/>
        </p:nvSpPr>
        <p:spPr>
          <a:xfrm>
            <a:off x="14249400" y="8636000"/>
            <a:ext cx="2870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dirty="0">
                <a:solidFill>
                  <a:srgbClr val="787878"/>
                </a:solidFill>
                <a:latin typeface="Pretendard Regular"/>
              </a:rPr>
              <a:t>Data Science</a:t>
            </a:r>
            <a:endParaRPr lang="en-US" sz="26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33B4033-C9E7-1642-00EB-9818965185B5}"/>
              </a:ext>
            </a:extLst>
          </p:cNvPr>
          <p:cNvSpPr txBox="1"/>
          <p:nvPr/>
        </p:nvSpPr>
        <p:spPr>
          <a:xfrm>
            <a:off x="12801600" y="8229600"/>
            <a:ext cx="3594100" cy="3470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en-US" altLang="ko-KR" sz="2800" b="0" i="0" u="none" strike="noStrike" dirty="0">
                <a:solidFill>
                  <a:srgbClr val="595959"/>
                </a:solidFill>
                <a:ea typeface="Pretendard Bold"/>
              </a:rPr>
              <a:t>3</a:t>
            </a:r>
            <a:r>
              <a:rPr lang="ko-KR" altLang="en-US" sz="2800" b="0" i="0" u="none" strike="noStrike" dirty="0">
                <a:solidFill>
                  <a:srgbClr val="595959"/>
                </a:solidFill>
                <a:ea typeface="Pretendard Bold"/>
              </a:rPr>
              <a:t>조  </a:t>
            </a:r>
            <a:r>
              <a:rPr lang="en-US" altLang="ko-KR" sz="2800" b="0" i="0" u="none" strike="noStrike" dirty="0">
                <a:solidFill>
                  <a:srgbClr val="595959"/>
                </a:solidFill>
                <a:ea typeface="Pretendard Bold"/>
              </a:rPr>
              <a:t>-</a:t>
            </a:r>
            <a:r>
              <a:rPr lang="ko-KR" altLang="en-US" sz="2800" b="0" i="0" u="none" strike="noStrike" dirty="0">
                <a:solidFill>
                  <a:srgbClr val="595959"/>
                </a:solidFill>
                <a:ea typeface="Pretendard Bold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Bold"/>
              </a:rPr>
              <a:t>김유나</a:t>
            </a:r>
            <a:r>
              <a:rPr lang="en-US" altLang="ko-KR" sz="2800" b="0" i="0" u="none" strike="noStrike" dirty="0">
                <a:solidFill>
                  <a:srgbClr val="595959"/>
                </a:solidFill>
                <a:ea typeface="Pretendard Bold"/>
              </a:rPr>
              <a:t>, </a:t>
            </a:r>
            <a:r>
              <a:rPr lang="ko-KR" altLang="en-US" sz="2800" b="0" i="0" u="none" strike="noStrike" dirty="0" err="1">
                <a:solidFill>
                  <a:srgbClr val="595959"/>
                </a:solidFill>
                <a:ea typeface="Pretendard Bold"/>
              </a:rPr>
              <a:t>김현서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Bold"/>
              </a:rPr>
              <a:t>  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420449A-2395-246F-5276-CCFEE1070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D861BAF-AA65-21C2-C31F-82444E7CC5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16395700" y="8204200"/>
            <a:ext cx="863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50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88244-4D9F-1479-234E-6FB9FF33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836AC33-801B-D9E1-BDCE-0C2C85D15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895ADE8-DE8F-14F1-512F-B1CF6F169181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데이터셋 탐색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766A399-6B50-FC41-BEDA-31AE6B9F9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AB3159-CD2A-05C9-FB5C-BC895BE36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A1C18A4-7849-0002-03F8-6E5D0F5AB230}"/>
              </a:ext>
            </a:extLst>
          </p:cNvPr>
          <p:cNvSpPr txBox="1"/>
          <p:nvPr/>
        </p:nvSpPr>
        <p:spPr>
          <a:xfrm>
            <a:off x="1016000" y="2844800"/>
            <a:ext cx="165608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en-US" sz="2800" b="0" i="0" u="none" strike="noStrike" dirty="0">
              <a:solidFill>
                <a:srgbClr val="3452F0"/>
              </a:solidFill>
              <a:latin typeface="Pretendard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12BE7E1-A223-6E42-6E42-6EBB10300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0B1D4-F64D-70B4-5204-D3AFEBEF311A}"/>
              </a:ext>
            </a:extLst>
          </p:cNvPr>
          <p:cNvSpPr txBox="1"/>
          <p:nvPr/>
        </p:nvSpPr>
        <p:spPr>
          <a:xfrm>
            <a:off x="7140744" y="3352021"/>
            <a:ext cx="104360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 err="1">
                <a:latin typeface="+mn-ea"/>
              </a:rPr>
              <a:t>d_icd_dagroses.csv</a:t>
            </a:r>
            <a:r>
              <a:rPr kumimoji="1" lang="en-US" altLang="ko-Kore-KR" sz="3200" dirty="0">
                <a:latin typeface="+mn-ea"/>
              </a:rPr>
              <a:t> : </a:t>
            </a:r>
            <a:r>
              <a:rPr kumimoji="1" lang="ko-Kore-KR" altLang="en-US" sz="3200" dirty="0">
                <a:latin typeface="+mn-ea"/>
              </a:rPr>
              <a:t>진단 코드의 설명</a:t>
            </a:r>
            <a:endParaRPr kumimoji="1" lang="en-US" altLang="ko-Kore-KR" sz="32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 err="1">
                <a:latin typeface="+mn-ea"/>
              </a:rPr>
              <a:t>d_icd_procedures.csv</a:t>
            </a:r>
            <a:r>
              <a:rPr kumimoji="1" lang="en-US" altLang="ko-Kore-KR" sz="3200" dirty="0">
                <a:latin typeface="+mn-ea"/>
              </a:rPr>
              <a:t> : </a:t>
            </a:r>
            <a:r>
              <a:rPr kumimoji="1" lang="ko-Kore-KR" altLang="en-US" sz="3200" dirty="0">
                <a:latin typeface="+mn-ea"/>
              </a:rPr>
              <a:t>처방 코드의 설명</a:t>
            </a:r>
            <a:endParaRPr kumimoji="1" lang="en-US" altLang="ko-Kore-KR" sz="32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 err="1">
                <a:latin typeface="+mn-ea"/>
              </a:rPr>
              <a:t>diagnoses_icd</a:t>
            </a:r>
            <a:r>
              <a:rPr kumimoji="1" lang="en-US" altLang="ko-Kore-KR" sz="3200" dirty="0">
                <a:latin typeface="+mn-ea"/>
              </a:rPr>
              <a:t> : </a:t>
            </a:r>
            <a:r>
              <a:rPr kumimoji="1" lang="ko-Kore-KR" altLang="en-US" sz="3200" dirty="0">
                <a:latin typeface="+mn-ea"/>
              </a:rPr>
              <a:t>환자의 진단 파일</a:t>
            </a:r>
            <a:endParaRPr kumimoji="1" lang="en-US" altLang="ko-Kore-KR" sz="32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 err="1">
                <a:latin typeface="+mn-ea"/>
              </a:rPr>
              <a:t>omr.csv</a:t>
            </a:r>
            <a:r>
              <a:rPr kumimoji="1" lang="en-US" altLang="ko-Kore-KR" sz="3200" dirty="0">
                <a:latin typeface="+mn-ea"/>
              </a:rPr>
              <a:t> : </a:t>
            </a:r>
            <a:r>
              <a:rPr kumimoji="1" lang="ko-Kore-KR" altLang="en-US" sz="3200" dirty="0">
                <a:latin typeface="+mn-ea"/>
              </a:rPr>
              <a:t>환자의 </a:t>
            </a:r>
            <a:r>
              <a:rPr kumimoji="1" lang="en-US" altLang="ko-Kore-KR" sz="3200" dirty="0">
                <a:latin typeface="+mn-ea"/>
              </a:rPr>
              <a:t>BMI, </a:t>
            </a:r>
            <a:r>
              <a:rPr kumimoji="1" lang="ko-Kore-KR" altLang="en-US" sz="3200" dirty="0">
                <a:latin typeface="+mn-ea"/>
              </a:rPr>
              <a:t>체중</a:t>
            </a:r>
            <a:r>
              <a:rPr kumimoji="1" lang="en-US" altLang="ko-Kore-KR" sz="3200" dirty="0">
                <a:latin typeface="+mn-ea"/>
              </a:rPr>
              <a:t>,</a:t>
            </a:r>
            <a:r>
              <a:rPr kumimoji="1" lang="ko-Kore-KR" altLang="en-US" sz="3200" dirty="0">
                <a:latin typeface="+mn-ea"/>
              </a:rPr>
              <a:t> 혈압</a:t>
            </a:r>
            <a:r>
              <a:rPr kumimoji="1" lang="en-US" altLang="ko-Kore-KR" sz="3200" dirty="0">
                <a:latin typeface="+mn-ea"/>
              </a:rPr>
              <a:t>, </a:t>
            </a:r>
            <a:r>
              <a:rPr kumimoji="1" lang="ko-Kore-KR" altLang="en-US" sz="3200" dirty="0">
                <a:latin typeface="+mn-ea"/>
              </a:rPr>
              <a:t>신장 파일</a:t>
            </a:r>
            <a:endParaRPr kumimoji="1" lang="en-US" altLang="ko-Kore-KR" sz="32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 err="1">
                <a:latin typeface="+mn-ea"/>
              </a:rPr>
              <a:t>patients.csv</a:t>
            </a:r>
            <a:r>
              <a:rPr kumimoji="1" lang="en-US" altLang="ko-Kore-KR" sz="3200" dirty="0">
                <a:latin typeface="+mn-ea"/>
              </a:rPr>
              <a:t> : </a:t>
            </a:r>
            <a:r>
              <a:rPr kumimoji="1" lang="ko-Kore-KR" altLang="en-US" sz="3200" dirty="0">
                <a:latin typeface="+mn-ea"/>
              </a:rPr>
              <a:t>환자의 나이 정보 파일</a:t>
            </a:r>
            <a:endParaRPr kumimoji="1" lang="en-US" altLang="ko-Kore-KR" sz="32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 err="1">
                <a:latin typeface="+mn-ea"/>
              </a:rPr>
              <a:t>prescriptions.csv</a:t>
            </a:r>
            <a:r>
              <a:rPr kumimoji="1" lang="en-US" altLang="ko-Kore-KR" sz="3200" dirty="0">
                <a:latin typeface="+mn-ea"/>
              </a:rPr>
              <a:t> : </a:t>
            </a:r>
            <a:r>
              <a:rPr kumimoji="1" lang="ko-Kore-KR" altLang="en-US" sz="3200" dirty="0">
                <a:latin typeface="+mn-ea"/>
              </a:rPr>
              <a:t>환자의 처방 정보 파일</a:t>
            </a:r>
            <a:endParaRPr kumimoji="1" lang="en-US" altLang="ko-Kore-KR" sz="32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 err="1">
                <a:latin typeface="+mn-ea"/>
              </a:rPr>
              <a:t>procedures_icd</a:t>
            </a:r>
            <a:r>
              <a:rPr kumimoji="1" lang="en-US" altLang="ko-Kore-KR" sz="3200" dirty="0">
                <a:latin typeface="+mn-ea"/>
              </a:rPr>
              <a:t> : </a:t>
            </a:r>
            <a:r>
              <a:rPr kumimoji="1" lang="ko-Kore-KR" altLang="en-US" sz="3200" dirty="0">
                <a:latin typeface="+mn-ea"/>
              </a:rPr>
              <a:t>환자의 처치 정보 파일 </a:t>
            </a:r>
            <a:endParaRPr kumimoji="1" lang="en-US" altLang="ko-Kore-KR" sz="3200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CD997A-83ED-B277-6163-F0E757C535C3}"/>
              </a:ext>
            </a:extLst>
          </p:cNvPr>
          <p:cNvGrpSpPr/>
          <p:nvPr/>
        </p:nvGrpSpPr>
        <p:grpSpPr>
          <a:xfrm>
            <a:off x="4114800" y="2590799"/>
            <a:ext cx="2914386" cy="6578601"/>
            <a:chOff x="994671" y="2916839"/>
            <a:chExt cx="2166098" cy="5927940"/>
          </a:xfrm>
        </p:grpSpPr>
        <p:pic>
          <p:nvPicPr>
            <p:cNvPr id="9" name="그림 8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E3A08506-3341-EA5A-F8D2-023A645CE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487"/>
            <a:stretch/>
          </p:blipFill>
          <p:spPr>
            <a:xfrm>
              <a:off x="994671" y="2916839"/>
              <a:ext cx="2129529" cy="59279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F16138-DC7C-335A-B954-B9513721E42F}"/>
                </a:ext>
              </a:extLst>
            </p:cNvPr>
            <p:cNvSpPr/>
            <p:nvPr/>
          </p:nvSpPr>
          <p:spPr>
            <a:xfrm>
              <a:off x="1031240" y="4206240"/>
              <a:ext cx="2092960" cy="480060"/>
            </a:xfrm>
            <a:prstGeom prst="rect">
              <a:avLst/>
            </a:prstGeom>
            <a:noFill/>
            <a:ln w="38100">
              <a:solidFill>
                <a:srgbClr val="3452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ED97A10-5B65-98FD-9568-00FFBB54507C}"/>
                </a:ext>
              </a:extLst>
            </p:cNvPr>
            <p:cNvSpPr/>
            <p:nvPr/>
          </p:nvSpPr>
          <p:spPr>
            <a:xfrm>
              <a:off x="1031240" y="4886608"/>
              <a:ext cx="2092960" cy="256891"/>
            </a:xfrm>
            <a:prstGeom prst="rect">
              <a:avLst/>
            </a:prstGeom>
            <a:noFill/>
            <a:ln w="38100">
              <a:solidFill>
                <a:srgbClr val="3452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D05A85D-2188-A559-CF3E-5648F9A9C16A}"/>
                </a:ext>
              </a:extLst>
            </p:cNvPr>
            <p:cNvSpPr/>
            <p:nvPr/>
          </p:nvSpPr>
          <p:spPr>
            <a:xfrm>
              <a:off x="1031240" y="6522372"/>
              <a:ext cx="2129529" cy="437652"/>
            </a:xfrm>
            <a:prstGeom prst="rect">
              <a:avLst/>
            </a:prstGeom>
            <a:noFill/>
            <a:ln w="38100">
              <a:solidFill>
                <a:srgbClr val="3452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46CD3-7EFF-F563-B4E3-D6324FF27521}"/>
                </a:ext>
              </a:extLst>
            </p:cNvPr>
            <p:cNvSpPr/>
            <p:nvPr/>
          </p:nvSpPr>
          <p:spPr>
            <a:xfrm>
              <a:off x="1031240" y="7646669"/>
              <a:ext cx="2129529" cy="511465"/>
            </a:xfrm>
            <a:prstGeom prst="rect">
              <a:avLst/>
            </a:prstGeom>
            <a:noFill/>
            <a:ln w="38100">
              <a:solidFill>
                <a:srgbClr val="3452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73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2335B-70E4-F42F-FD3D-5DD6A8224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620E75C-6B86-1BAD-B781-E67B28B1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3C3C16A-F574-BB27-BCAE-2ADFECB2A137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데이터셋 병합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A2F68FF-A086-50D3-E67C-B8C0C61D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1FC9923-21B0-150E-CA1E-358F4D12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AFB5303-3A01-8383-4D5C-92ECD39135B7}"/>
              </a:ext>
            </a:extLst>
          </p:cNvPr>
          <p:cNvSpPr txBox="1"/>
          <p:nvPr/>
        </p:nvSpPr>
        <p:spPr>
          <a:xfrm>
            <a:off x="1016000" y="2844800"/>
            <a:ext cx="165608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en-US" sz="2800" b="0" i="0" u="none" strike="noStrike" dirty="0">
              <a:solidFill>
                <a:srgbClr val="3452F0"/>
              </a:solidFill>
              <a:latin typeface="Pretendard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FF6DB44-70A9-20A1-9D77-01FC09486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D00ECD-47B9-AB1A-6060-16176913A09E}"/>
              </a:ext>
            </a:extLst>
          </p:cNvPr>
          <p:cNvSpPr txBox="1"/>
          <p:nvPr/>
        </p:nvSpPr>
        <p:spPr>
          <a:xfrm>
            <a:off x="1016000" y="2194934"/>
            <a:ext cx="165608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병합 작업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 파일에 있던 정보들을 사용할 열만 가져와서 하나로 병합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개수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행 약 </a:t>
            </a:r>
            <a:r>
              <a:rPr kumimoji="1" lang="en-US" altLang="ko-KR" sz="3200" b="1" dirty="0">
                <a:solidFill>
                  <a:srgbClr val="3452F0"/>
                </a:solidFill>
                <a:latin typeface="+mn-ea"/>
              </a:rPr>
              <a:t>10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만개</a:t>
            </a:r>
            <a:r>
              <a:rPr kumimoji="1" lang="en-US" altLang="ko-KR" sz="3200" b="1" dirty="0">
                <a:solidFill>
                  <a:srgbClr val="3452F0"/>
                </a:solidFill>
                <a:latin typeface="+mn-ea"/>
              </a:rPr>
              <a:t>/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 열 </a:t>
            </a:r>
            <a:r>
              <a:rPr kumimoji="1" lang="en-US" altLang="ko-KR" sz="3200" b="1" dirty="0">
                <a:solidFill>
                  <a:srgbClr val="3452F0"/>
                </a:solidFill>
                <a:latin typeface="+mn-ea"/>
              </a:rPr>
              <a:t>11</a:t>
            </a:r>
            <a:r>
              <a:rPr kumimoji="1" lang="ko-KR" altLang="en-US" sz="3200" b="1" dirty="0">
                <a:solidFill>
                  <a:srgbClr val="3452F0"/>
                </a:solidFill>
                <a:latin typeface="+mn-ea"/>
              </a:rPr>
              <a:t>개</a:t>
            </a:r>
            <a:endParaRPr kumimoji="1" lang="en-US" altLang="ko-KR" sz="3200" b="1" dirty="0">
              <a:solidFill>
                <a:srgbClr val="3452F0"/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036FFA-7360-7622-62D7-1B766B5B3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3" y="3799724"/>
            <a:ext cx="16243299" cy="528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F5DD3-9504-8766-8E8A-68AD2AE40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B622BA-CA8D-61C4-5FDF-38E59D9F6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99EFD5B-2A60-8E1C-3AC3-42266D6551A8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데이터셋 </a:t>
            </a:r>
            <a:r>
              <a:rPr lang="ko-KR" altLang="en-US" sz="5400" b="1" dirty="0" err="1">
                <a:solidFill>
                  <a:srgbClr val="3452F0"/>
                </a:solidFill>
                <a:latin typeface="+mj-ea"/>
                <a:ea typeface="+mj-ea"/>
              </a:rPr>
              <a:t>전처리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CD2DB49-AA9B-C4DA-2ED9-180E7463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EF7F779-6F75-0051-BBAF-E6AEE7BF9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7380377-D2D0-4F5A-14C7-01BD5CC3E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E4FDF12-4A9A-0582-8EFE-31E8ABDAD8E6}"/>
              </a:ext>
            </a:extLst>
          </p:cNvPr>
          <p:cNvSpPr/>
          <p:nvPr/>
        </p:nvSpPr>
        <p:spPr>
          <a:xfrm>
            <a:off x="1642946" y="2509334"/>
            <a:ext cx="6477000" cy="6477000"/>
          </a:xfrm>
          <a:prstGeom prst="roundRect">
            <a:avLst/>
          </a:prstGeom>
          <a:noFill/>
          <a:ln w="508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B133B24-2CF4-8F1E-8FCF-0D4F32CD8AEE}"/>
              </a:ext>
            </a:extLst>
          </p:cNvPr>
          <p:cNvSpPr/>
          <p:nvPr/>
        </p:nvSpPr>
        <p:spPr>
          <a:xfrm>
            <a:off x="10134600" y="2451722"/>
            <a:ext cx="6477000" cy="6477000"/>
          </a:xfrm>
          <a:prstGeom prst="roundRect">
            <a:avLst/>
          </a:prstGeom>
          <a:noFill/>
          <a:ln w="50800">
            <a:solidFill>
              <a:srgbClr val="3452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갈매기형 수장[C] 8">
            <a:extLst>
              <a:ext uri="{FF2B5EF4-FFF2-40B4-BE49-F238E27FC236}">
                <a16:creationId xmlns:a16="http://schemas.microsoft.com/office/drawing/2014/main" id="{C97D1011-B4D0-118B-C637-1D470423F9C6}"/>
              </a:ext>
            </a:extLst>
          </p:cNvPr>
          <p:cNvSpPr/>
          <p:nvPr/>
        </p:nvSpPr>
        <p:spPr>
          <a:xfrm>
            <a:off x="8801100" y="4610100"/>
            <a:ext cx="685800" cy="1524000"/>
          </a:xfrm>
          <a:prstGeom prst="chevron">
            <a:avLst/>
          </a:prstGeom>
          <a:solidFill>
            <a:srgbClr val="345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F8181-F50D-DF01-9630-D019788AF8D1}"/>
              </a:ext>
            </a:extLst>
          </p:cNvPr>
          <p:cNvSpPr txBox="1"/>
          <p:nvPr/>
        </p:nvSpPr>
        <p:spPr>
          <a:xfrm>
            <a:off x="2054918" y="3467318"/>
            <a:ext cx="5649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데이터의 특정 열에서 키의 개수가 너무 적은 경우</a:t>
            </a:r>
            <a:r>
              <a:rPr lang="en-US" altLang="ko-KR" sz="3200" dirty="0"/>
              <a:t>, </a:t>
            </a:r>
            <a:r>
              <a:rPr lang="ko-KR" altLang="en-US" sz="3200" dirty="0"/>
              <a:t>의미 있는 분석에 방해가 될 수 있다</a:t>
            </a:r>
            <a:r>
              <a:rPr lang="en-US" altLang="ko-KR" sz="3200" dirty="0"/>
              <a:t>.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2840A5E-45CC-3732-18DE-E3C6895B5B68}"/>
              </a:ext>
            </a:extLst>
          </p:cNvPr>
          <p:cNvCxnSpPr/>
          <p:nvPr/>
        </p:nvCxnSpPr>
        <p:spPr>
          <a:xfrm>
            <a:off x="10591800" y="5690222"/>
            <a:ext cx="5562600" cy="0"/>
          </a:xfrm>
          <a:prstGeom prst="line">
            <a:avLst/>
          </a:prstGeom>
          <a:ln w="38100">
            <a:solidFill>
              <a:srgbClr val="3452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CAD04C-609A-F586-B232-73F78D4B668D}"/>
              </a:ext>
            </a:extLst>
          </p:cNvPr>
          <p:cNvSpPr txBox="1"/>
          <p:nvPr/>
        </p:nvSpPr>
        <p:spPr>
          <a:xfrm>
            <a:off x="10439396" y="3171541"/>
            <a:ext cx="58674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각 열의 고유 키 개수를 확인</a:t>
            </a:r>
            <a:r>
              <a:rPr lang="en-US" altLang="ko-KR" sz="3200" dirty="0">
                <a:latin typeface="+mn-ea"/>
              </a:rPr>
              <a:t>.</a:t>
            </a:r>
          </a:p>
          <a:p>
            <a:pPr algn="ctr"/>
            <a:r>
              <a:rPr lang="ko-KR" altLang="en-US" sz="3200" dirty="0">
                <a:latin typeface="+mn-ea"/>
              </a:rPr>
              <a:t>고유 키 개수가 </a:t>
            </a:r>
            <a:r>
              <a:rPr lang="en-US" altLang="ko-KR" sz="3200" dirty="0">
                <a:latin typeface="+mn-ea"/>
              </a:rPr>
              <a:t>5000</a:t>
            </a:r>
            <a:r>
              <a:rPr lang="ko-KR" altLang="en-US" sz="3200" dirty="0">
                <a:latin typeface="+mn-ea"/>
              </a:rPr>
              <a:t>개 이하인 열은 제외하고 데이터 </a:t>
            </a:r>
            <a:r>
              <a:rPr lang="ko-KR" altLang="en-US" sz="3200" dirty="0" err="1">
                <a:latin typeface="+mn-ea"/>
              </a:rPr>
              <a:t>전처리</a:t>
            </a:r>
            <a:r>
              <a:rPr lang="ko-KR" altLang="en-US" sz="3200" dirty="0">
                <a:latin typeface="+mn-ea"/>
              </a:rPr>
              <a:t> 진행</a:t>
            </a:r>
            <a:r>
              <a:rPr lang="en-US" altLang="ko-KR" sz="3200" dirty="0">
                <a:latin typeface="+mn-ea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C91C8-6C37-DEB6-5CE9-358841B2E95A}"/>
              </a:ext>
            </a:extLst>
          </p:cNvPr>
          <p:cNvSpPr txBox="1"/>
          <p:nvPr/>
        </p:nvSpPr>
        <p:spPr>
          <a:xfrm>
            <a:off x="10595517" y="6120546"/>
            <a:ext cx="5562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체중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키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혈압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BMI 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측정 정보는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</a:t>
            </a:r>
            <a:r>
              <a:rPr kumimoji="1"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으로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대체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처치 정보가 없을 경우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’No procedure’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대체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FDF94-10F5-61C0-13D7-D33DB41D8554}"/>
              </a:ext>
            </a:extLst>
          </p:cNvPr>
          <p:cNvSpPr txBox="1"/>
          <p:nvPr/>
        </p:nvSpPr>
        <p:spPr>
          <a:xfrm>
            <a:off x="4173560" y="2270662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문제점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2253-1E6E-EA19-713E-FDC6BF776724}"/>
              </a:ext>
            </a:extLst>
          </p:cNvPr>
          <p:cNvSpPr txBox="1"/>
          <p:nvPr/>
        </p:nvSpPr>
        <p:spPr>
          <a:xfrm>
            <a:off x="12870396" y="2201812"/>
            <a:ext cx="100540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해결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EC945BF-F9B7-172E-31EF-19C9F2069C5F}"/>
              </a:ext>
            </a:extLst>
          </p:cNvPr>
          <p:cNvCxnSpPr/>
          <p:nvPr/>
        </p:nvCxnSpPr>
        <p:spPr>
          <a:xfrm>
            <a:off x="2098442" y="5747834"/>
            <a:ext cx="5562600" cy="0"/>
          </a:xfrm>
          <a:prstGeom prst="line">
            <a:avLst/>
          </a:prstGeom>
          <a:ln w="38100">
            <a:solidFill>
              <a:srgbClr val="3452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AEEB94-5D3A-503A-63A0-12201CE2DAAF}"/>
              </a:ext>
            </a:extLst>
          </p:cNvPr>
          <p:cNvSpPr txBox="1"/>
          <p:nvPr/>
        </p:nvSpPr>
        <p:spPr>
          <a:xfrm>
            <a:off x="3276830" y="7074697"/>
            <a:ext cx="32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결측치</a:t>
            </a:r>
            <a:r>
              <a:rPr lang="ko-KR" altLang="en-US" sz="3200" dirty="0"/>
              <a:t> 존재 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98636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1E77E-DB17-EE22-4038-F407672A3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FC786A-5A4A-CB94-6F37-7A904E65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ADAAFB6-40BB-C36D-7519-F928ABCEDD9F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데이터셋 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6A9D494-5439-7D93-0A88-134BCCCC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DC3877-8ADC-20AD-E459-F1B10BAC1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6CB27A66-B6EA-2CA7-5BA7-627894D8B896}"/>
              </a:ext>
            </a:extLst>
          </p:cNvPr>
          <p:cNvSpPr txBox="1"/>
          <p:nvPr/>
        </p:nvSpPr>
        <p:spPr>
          <a:xfrm>
            <a:off x="1016000" y="2844800"/>
            <a:ext cx="165608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en-US" sz="2800" b="0" i="0" u="none" strike="noStrike" dirty="0">
              <a:solidFill>
                <a:srgbClr val="3452F0"/>
              </a:solidFill>
              <a:latin typeface="Pretendard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2596BC8-3142-7871-018C-10CF45168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01BC0-9246-CFB0-8470-3C77A2ADB8D2}"/>
              </a:ext>
            </a:extLst>
          </p:cNvPr>
          <p:cNvSpPr txBox="1"/>
          <p:nvPr/>
        </p:nvSpPr>
        <p:spPr>
          <a:xfrm>
            <a:off x="1016000" y="2194934"/>
            <a:ext cx="1656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Row : 49125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Column : 11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BF0EBA-C749-4E4F-7975-6A7D21FC3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508490"/>
            <a:ext cx="16243299" cy="528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7BC11-5406-9726-3061-BEC9618F0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E68B0B-D8E4-361E-01F7-85C7E71D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4B2FE24-ACC4-DCF5-77F6-4C00827B6DCE}"/>
              </a:ext>
            </a:extLst>
          </p:cNvPr>
          <p:cNvSpPr txBox="1"/>
          <p:nvPr/>
        </p:nvSpPr>
        <p:spPr>
          <a:xfrm>
            <a:off x="1016000" y="1104900"/>
            <a:ext cx="16243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400" b="1" dirty="0">
                <a:solidFill>
                  <a:srgbClr val="3452F0"/>
                </a:solidFill>
                <a:latin typeface="+mj-ea"/>
                <a:ea typeface="+mj-ea"/>
              </a:rPr>
              <a:t>데이터셋 </a:t>
            </a:r>
            <a:endParaRPr lang="en-US" altLang="ko-KR" sz="5400" b="1" dirty="0">
              <a:solidFill>
                <a:srgbClr val="3452F0"/>
              </a:solidFill>
              <a:latin typeface="+mj-ea"/>
              <a:ea typeface="+mj-e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C66DB44-491C-0355-F9CE-8D0BA561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7552C84-D546-C90B-FB3B-77ADF60B6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095501"/>
            <a:ext cx="162433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15DFE86-070E-566B-8F28-3F97204C1A46}"/>
              </a:ext>
            </a:extLst>
          </p:cNvPr>
          <p:cNvSpPr txBox="1"/>
          <p:nvPr/>
        </p:nvSpPr>
        <p:spPr>
          <a:xfrm>
            <a:off x="1016000" y="2844800"/>
            <a:ext cx="165608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en-US" sz="2800" b="0" i="0" u="none" strike="noStrike" dirty="0">
              <a:solidFill>
                <a:srgbClr val="3452F0"/>
              </a:solidFill>
              <a:latin typeface="Pretendard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EFA9649-65A5-6979-20C0-911EDB1D6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228600"/>
            <a:ext cx="647700" cy="635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4DDB21-BFF6-4A15-C970-4C63378E6E9A}"/>
              </a:ext>
            </a:extLst>
          </p:cNvPr>
          <p:cNvSpPr txBox="1"/>
          <p:nvPr/>
        </p:nvSpPr>
        <p:spPr>
          <a:xfrm>
            <a:off x="1016000" y="2441793"/>
            <a:ext cx="165608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개수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행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49125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개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Variables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V1 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환자 정보 아이디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(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subject_id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V2 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환자의 성별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V3 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환자의 나이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V4 : BMI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V5 :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혈압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V6 :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키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V7 :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체중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V8 :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환자의 입원 정보 아이디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V9 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환자의 진단명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V10 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환자의 처치 정보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V11 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처방된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약물명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algn="ctr"/>
            <a:r>
              <a:rPr lang="en-US" altLang="ko-KR" sz="3200" b="1" dirty="0">
                <a:solidFill>
                  <a:srgbClr val="3452F0"/>
                </a:solidFill>
                <a:latin typeface="+mn-ea"/>
              </a:rPr>
              <a:t>[v1~v10</a:t>
            </a:r>
            <a:r>
              <a:rPr lang="ko-KR" altLang="en-US" sz="3200" b="1" dirty="0" err="1">
                <a:solidFill>
                  <a:srgbClr val="3452F0"/>
                </a:solidFill>
                <a:latin typeface="+mn-ea"/>
              </a:rPr>
              <a:t>를</a:t>
            </a:r>
            <a:r>
              <a:rPr lang="ko-KR" altLang="en-US" sz="3200" b="1" dirty="0">
                <a:solidFill>
                  <a:srgbClr val="3452F0"/>
                </a:solidFill>
                <a:latin typeface="+mn-ea"/>
              </a:rPr>
              <a:t> 학습시켜 </a:t>
            </a:r>
            <a:r>
              <a:rPr lang="en-US" altLang="ko-KR" sz="3200" b="1" dirty="0">
                <a:solidFill>
                  <a:srgbClr val="3452F0"/>
                </a:solidFill>
                <a:latin typeface="+mn-ea"/>
              </a:rPr>
              <a:t>v11</a:t>
            </a:r>
            <a:r>
              <a:rPr lang="ko-KR" altLang="en-US" sz="3200" b="1" dirty="0">
                <a:solidFill>
                  <a:srgbClr val="3452F0"/>
                </a:solidFill>
                <a:latin typeface="+mn-ea"/>
              </a:rPr>
              <a:t>을 예측한다</a:t>
            </a:r>
            <a:r>
              <a:rPr lang="en-US" altLang="ko-KR" sz="3200" b="1" dirty="0">
                <a:solidFill>
                  <a:srgbClr val="3452F0"/>
                </a:solidFill>
                <a:latin typeface="+mn-ea"/>
              </a:rPr>
              <a:t>.]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1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6890</TotalTime>
  <Words>1818</Words>
  <Application>Microsoft Macintosh PowerPoint</Application>
  <PresentationFormat>사용자 지정</PresentationFormat>
  <Paragraphs>277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Pretendard ExtraBold</vt:lpstr>
      <vt:lpstr>Calibri</vt:lpstr>
      <vt:lpstr>Cambria Math</vt:lpstr>
      <vt:lpstr>Wingdings</vt:lpstr>
      <vt:lpstr>Pretendard Bold</vt:lpstr>
      <vt:lpstr>맑은 고딕</vt:lpstr>
      <vt:lpstr>Pretendard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김유나</cp:lastModifiedBy>
  <cp:revision>31</cp:revision>
  <dcterms:created xsi:type="dcterms:W3CDTF">2006-08-16T00:00:00Z</dcterms:created>
  <dcterms:modified xsi:type="dcterms:W3CDTF">2024-12-16T04:48:15Z</dcterms:modified>
</cp:coreProperties>
</file>